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51" r:id="rId3"/>
    <p:sldId id="259" r:id="rId4"/>
    <p:sldId id="353" r:id="rId5"/>
    <p:sldId id="349" r:id="rId6"/>
    <p:sldId id="350" r:id="rId7"/>
    <p:sldId id="354" r:id="rId8"/>
    <p:sldId id="330" r:id="rId9"/>
    <p:sldId id="331" r:id="rId10"/>
    <p:sldId id="329" r:id="rId11"/>
    <p:sldId id="332" r:id="rId12"/>
    <p:sldId id="333" r:id="rId13"/>
    <p:sldId id="343" r:id="rId14"/>
    <p:sldId id="344" r:id="rId15"/>
    <p:sldId id="336" r:id="rId16"/>
    <p:sldId id="337" r:id="rId17"/>
    <p:sldId id="339" r:id="rId18"/>
    <p:sldId id="340" r:id="rId19"/>
    <p:sldId id="341" r:id="rId20"/>
    <p:sldId id="342" r:id="rId21"/>
    <p:sldId id="291" r:id="rId22"/>
    <p:sldId id="292" r:id="rId23"/>
    <p:sldId id="29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8B566D-4E43-4E7C-B85C-7C57011F2B08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MX"/>
        </a:p>
      </dgm:t>
    </dgm:pt>
    <dgm:pt modelId="{CC011DCC-508F-4699-8141-956A815BEB25}">
      <dgm:prSet phldrT="[Texto]"/>
      <dgm:spPr/>
      <dgm:t>
        <a:bodyPr/>
        <a:lstStyle/>
        <a:p>
          <a:r>
            <a:rPr lang="es-MX" b="1" dirty="0"/>
            <a:t>Sanitario</a:t>
          </a:r>
          <a:r>
            <a:rPr lang="es-MX" dirty="0"/>
            <a:t> </a:t>
          </a:r>
        </a:p>
      </dgm:t>
    </dgm:pt>
    <dgm:pt modelId="{0DC434DF-E4D8-4DDE-81CE-3DFEAC8F5A53}" type="parTrans" cxnId="{94C41193-4836-4131-AADE-88E04C9833B5}">
      <dgm:prSet/>
      <dgm:spPr/>
      <dgm:t>
        <a:bodyPr/>
        <a:lstStyle/>
        <a:p>
          <a:endParaRPr lang="es-MX"/>
        </a:p>
      </dgm:t>
    </dgm:pt>
    <dgm:pt modelId="{2FE218D4-6F0B-499D-8CCE-6300CC510CF1}" type="sibTrans" cxnId="{94C41193-4836-4131-AADE-88E04C9833B5}">
      <dgm:prSet/>
      <dgm:spPr/>
      <dgm:t>
        <a:bodyPr/>
        <a:lstStyle/>
        <a:p>
          <a:endParaRPr lang="es-MX"/>
        </a:p>
      </dgm:t>
    </dgm:pt>
    <dgm:pt modelId="{415B2454-C65B-481E-8DB7-4DC093E68FAD}">
      <dgm:prSet phldrT="[Texto]"/>
      <dgm:spPr/>
      <dgm:t>
        <a:bodyPr/>
        <a:lstStyle/>
        <a:p>
          <a:pPr algn="l"/>
          <a:r>
            <a:rPr lang="es-MX" dirty="0"/>
            <a:t>1841 Consejo Superior de Salubridad del departamento de México</a:t>
          </a:r>
        </a:p>
      </dgm:t>
    </dgm:pt>
    <dgm:pt modelId="{76AF2EA6-4318-4F68-8D77-7558E18CB5AA}" type="parTrans" cxnId="{FE6BCFDF-6C9A-474A-B28D-5C6B0B140890}">
      <dgm:prSet/>
      <dgm:spPr/>
      <dgm:t>
        <a:bodyPr/>
        <a:lstStyle/>
        <a:p>
          <a:endParaRPr lang="es-MX"/>
        </a:p>
      </dgm:t>
    </dgm:pt>
    <dgm:pt modelId="{775378D9-7FF4-4A46-B78A-9E568812CD73}" type="sibTrans" cxnId="{FE6BCFDF-6C9A-474A-B28D-5C6B0B140890}">
      <dgm:prSet/>
      <dgm:spPr/>
      <dgm:t>
        <a:bodyPr/>
        <a:lstStyle/>
        <a:p>
          <a:endParaRPr lang="es-MX"/>
        </a:p>
      </dgm:t>
    </dgm:pt>
    <dgm:pt modelId="{B7940319-B43C-4896-8D20-5C1A7F53B387}">
      <dgm:prSet phldrT="[Texto]"/>
      <dgm:spPr/>
      <dgm:t>
        <a:bodyPr/>
        <a:lstStyle/>
        <a:p>
          <a:r>
            <a:rPr lang="es-MX" b="1" dirty="0"/>
            <a:t>Integral</a:t>
          </a:r>
          <a:r>
            <a:rPr lang="es-MX" dirty="0"/>
            <a:t> (preservación y restauración del EE) </a:t>
          </a:r>
        </a:p>
      </dgm:t>
    </dgm:pt>
    <dgm:pt modelId="{D7029ADF-B8A6-45D8-9EC4-53A9DC2EFA0D}" type="parTrans" cxnId="{76B991B8-198F-4413-A688-3F3975DADF5D}">
      <dgm:prSet/>
      <dgm:spPr/>
      <dgm:t>
        <a:bodyPr/>
        <a:lstStyle/>
        <a:p>
          <a:endParaRPr lang="es-MX"/>
        </a:p>
      </dgm:t>
    </dgm:pt>
    <dgm:pt modelId="{22E1A86A-E128-44AE-AF3C-F79E855EF9A8}" type="sibTrans" cxnId="{76B991B8-198F-4413-A688-3F3975DADF5D}">
      <dgm:prSet/>
      <dgm:spPr/>
      <dgm:t>
        <a:bodyPr/>
        <a:lstStyle/>
        <a:p>
          <a:endParaRPr lang="es-MX"/>
        </a:p>
      </dgm:t>
    </dgm:pt>
    <dgm:pt modelId="{56588B8B-9E2B-43A8-9460-0D1E39548C1C}">
      <dgm:prSet phldrT="[Texto]" custT="1"/>
      <dgm:spPr/>
      <dgm:t>
        <a:bodyPr/>
        <a:lstStyle/>
        <a:p>
          <a:pPr algn="l"/>
          <a:r>
            <a:rPr lang="es-MX" sz="1800" dirty="0"/>
            <a:t>1982 Ley Federal de Protección al Ambiente </a:t>
          </a:r>
        </a:p>
      </dgm:t>
    </dgm:pt>
    <dgm:pt modelId="{1AE24DE1-2718-4308-BA1E-0AAABCC55225}" type="parTrans" cxnId="{B57A8B20-BFAA-4CFE-A422-24190198DE6C}">
      <dgm:prSet/>
      <dgm:spPr/>
      <dgm:t>
        <a:bodyPr/>
        <a:lstStyle/>
        <a:p>
          <a:endParaRPr lang="es-MX"/>
        </a:p>
      </dgm:t>
    </dgm:pt>
    <dgm:pt modelId="{2175BA5D-5C83-45D7-8FA7-567D1EF2B950}" type="sibTrans" cxnId="{B57A8B20-BFAA-4CFE-A422-24190198DE6C}">
      <dgm:prSet/>
      <dgm:spPr/>
      <dgm:t>
        <a:bodyPr/>
        <a:lstStyle/>
        <a:p>
          <a:endParaRPr lang="es-MX"/>
        </a:p>
      </dgm:t>
    </dgm:pt>
    <dgm:pt modelId="{05CD2CAA-329A-41CA-A530-6793FD26BF0F}">
      <dgm:prSet phldrT="[Texto]"/>
      <dgm:spPr/>
      <dgm:t>
        <a:bodyPr/>
        <a:lstStyle/>
        <a:p>
          <a:r>
            <a:rPr lang="es-MX" b="1" dirty="0"/>
            <a:t>Desarrollo Sustentable</a:t>
          </a:r>
        </a:p>
      </dgm:t>
    </dgm:pt>
    <dgm:pt modelId="{10DC0D7E-D5F8-47BF-A03D-D459B636A12E}" type="parTrans" cxnId="{CA9362CB-CA16-4BC2-8F49-588CC3C431CD}">
      <dgm:prSet/>
      <dgm:spPr/>
      <dgm:t>
        <a:bodyPr/>
        <a:lstStyle/>
        <a:p>
          <a:endParaRPr lang="es-MX"/>
        </a:p>
      </dgm:t>
    </dgm:pt>
    <dgm:pt modelId="{34C79354-681C-4D03-B806-E31FE38EA007}" type="sibTrans" cxnId="{CA9362CB-CA16-4BC2-8F49-588CC3C431CD}">
      <dgm:prSet/>
      <dgm:spPr/>
      <dgm:t>
        <a:bodyPr/>
        <a:lstStyle/>
        <a:p>
          <a:endParaRPr lang="es-MX"/>
        </a:p>
      </dgm:t>
    </dgm:pt>
    <dgm:pt modelId="{CC0D6CAD-5F9F-4353-926A-DAAC158FE6E3}">
      <dgm:prSet phldrT="[Texto]" custT="1"/>
      <dgm:spPr/>
      <dgm:t>
        <a:bodyPr/>
        <a:lstStyle/>
        <a:p>
          <a:r>
            <a:rPr lang="es-MX" sz="1800" dirty="0"/>
            <a:t>1992 SEMARNAP, SEMARNAT (nuevo diseño institucional)</a:t>
          </a:r>
        </a:p>
      </dgm:t>
    </dgm:pt>
    <dgm:pt modelId="{8060567F-A863-40C6-AB8A-FB46EA59C478}" type="parTrans" cxnId="{8B48CE36-3045-4010-A278-3F1FAE4C4212}">
      <dgm:prSet/>
      <dgm:spPr/>
      <dgm:t>
        <a:bodyPr/>
        <a:lstStyle/>
        <a:p>
          <a:endParaRPr lang="es-MX"/>
        </a:p>
      </dgm:t>
    </dgm:pt>
    <dgm:pt modelId="{5C7A4B9D-C238-438C-AF6E-3D43F3A9FCF2}" type="sibTrans" cxnId="{8B48CE36-3045-4010-A278-3F1FAE4C4212}">
      <dgm:prSet/>
      <dgm:spPr/>
      <dgm:t>
        <a:bodyPr/>
        <a:lstStyle/>
        <a:p>
          <a:endParaRPr lang="es-MX"/>
        </a:p>
      </dgm:t>
    </dgm:pt>
    <dgm:pt modelId="{C554CB74-A9B1-42C1-A945-B49F1452718E}">
      <dgm:prSet phldrT="[Texto]"/>
      <dgm:spPr/>
      <dgm:t>
        <a:bodyPr/>
        <a:lstStyle/>
        <a:p>
          <a:pPr algn="l"/>
          <a:r>
            <a:rPr lang="es-MX" dirty="0"/>
            <a:t>Creación de un código sanitario</a:t>
          </a:r>
        </a:p>
      </dgm:t>
    </dgm:pt>
    <dgm:pt modelId="{00C58E8E-65AF-44C0-8B80-83BE8156E0EE}" type="parTrans" cxnId="{A6BE37CF-B51E-4064-8437-F86B3646A401}">
      <dgm:prSet/>
      <dgm:spPr/>
      <dgm:t>
        <a:bodyPr/>
        <a:lstStyle/>
        <a:p>
          <a:endParaRPr lang="es-MX"/>
        </a:p>
      </dgm:t>
    </dgm:pt>
    <dgm:pt modelId="{BDA08FF5-7EA3-476E-84C4-F64780971CDD}" type="sibTrans" cxnId="{A6BE37CF-B51E-4064-8437-F86B3646A401}">
      <dgm:prSet/>
      <dgm:spPr/>
      <dgm:t>
        <a:bodyPr/>
        <a:lstStyle/>
        <a:p>
          <a:endParaRPr lang="es-MX"/>
        </a:p>
      </dgm:t>
    </dgm:pt>
    <dgm:pt modelId="{ED7F663D-001D-4FB3-B5A2-E38163CE82A3}">
      <dgm:prSet phldrT="[Texto]" custT="1"/>
      <dgm:spPr/>
      <dgm:t>
        <a:bodyPr/>
        <a:lstStyle/>
        <a:p>
          <a:pPr algn="l"/>
          <a:r>
            <a:rPr lang="es-MX" sz="1800" dirty="0"/>
            <a:t>1983 Secretaria de Desarrollo Urbano y Ecología (SEDUE)</a:t>
          </a:r>
        </a:p>
      </dgm:t>
    </dgm:pt>
    <dgm:pt modelId="{3FB1B0BE-42F8-427B-9903-B19D605555FD}" type="parTrans" cxnId="{79439AEC-80AE-4446-B818-F0567083FD71}">
      <dgm:prSet/>
      <dgm:spPr/>
      <dgm:t>
        <a:bodyPr/>
        <a:lstStyle/>
        <a:p>
          <a:endParaRPr lang="es-MX"/>
        </a:p>
      </dgm:t>
    </dgm:pt>
    <dgm:pt modelId="{EF661161-6F00-494C-904B-185ABCD7DD8C}" type="sibTrans" cxnId="{79439AEC-80AE-4446-B818-F0567083FD71}">
      <dgm:prSet/>
      <dgm:spPr/>
      <dgm:t>
        <a:bodyPr/>
        <a:lstStyle/>
        <a:p>
          <a:endParaRPr lang="es-MX"/>
        </a:p>
      </dgm:t>
    </dgm:pt>
    <dgm:pt modelId="{55E119BF-FBDB-4ECF-8006-240B4A27DA4A}">
      <dgm:prSet phldrT="[Texto]"/>
      <dgm:spPr/>
      <dgm:t>
        <a:bodyPr/>
        <a:lstStyle/>
        <a:p>
          <a:pPr algn="l"/>
          <a:r>
            <a:rPr lang="es-MX" dirty="0"/>
            <a:t>1971 Ley Federal para prevenir y controlar la contaminación ambiental  (primer ordenamiento)  </a:t>
          </a:r>
        </a:p>
      </dgm:t>
    </dgm:pt>
    <dgm:pt modelId="{0B7D2215-126B-40A1-A257-04E61EDE0223}" type="parTrans" cxnId="{F4563D97-DC0B-46C8-99E0-BD19EFE4C246}">
      <dgm:prSet/>
      <dgm:spPr/>
      <dgm:t>
        <a:bodyPr/>
        <a:lstStyle/>
        <a:p>
          <a:endParaRPr lang="es-MX"/>
        </a:p>
      </dgm:t>
    </dgm:pt>
    <dgm:pt modelId="{15D40FA2-2A4A-47F6-B29F-24983D7B7C91}" type="sibTrans" cxnId="{F4563D97-DC0B-46C8-99E0-BD19EFE4C246}">
      <dgm:prSet/>
      <dgm:spPr/>
      <dgm:t>
        <a:bodyPr/>
        <a:lstStyle/>
        <a:p>
          <a:endParaRPr lang="es-MX"/>
        </a:p>
      </dgm:t>
    </dgm:pt>
    <dgm:pt modelId="{8131843A-DA29-4FFD-86C0-1670B3921BE1}">
      <dgm:prSet phldrT="[Texto]" custT="1"/>
      <dgm:spPr/>
      <dgm:t>
        <a:bodyPr/>
        <a:lstStyle/>
        <a:p>
          <a:pPr algn="l"/>
          <a:r>
            <a:rPr lang="es-MX" sz="1800" dirty="0"/>
            <a:t>1988 LEEPA (Base de la Política A.)</a:t>
          </a:r>
        </a:p>
      </dgm:t>
    </dgm:pt>
    <dgm:pt modelId="{09D76EEB-B2A7-448E-8855-B07F3C839DFB}" type="parTrans" cxnId="{6AC177EB-7B6F-49AF-82ED-E753BD62AD43}">
      <dgm:prSet/>
      <dgm:spPr/>
      <dgm:t>
        <a:bodyPr/>
        <a:lstStyle/>
        <a:p>
          <a:endParaRPr lang="es-MX"/>
        </a:p>
      </dgm:t>
    </dgm:pt>
    <dgm:pt modelId="{DAC18179-2AD1-45A6-9A5C-7F9186EAEE8F}" type="sibTrans" cxnId="{6AC177EB-7B6F-49AF-82ED-E753BD62AD43}">
      <dgm:prSet/>
      <dgm:spPr/>
      <dgm:t>
        <a:bodyPr/>
        <a:lstStyle/>
        <a:p>
          <a:endParaRPr lang="es-MX"/>
        </a:p>
      </dgm:t>
    </dgm:pt>
    <dgm:pt modelId="{1902B5FD-0B78-4F08-822B-F264A74FEE22}">
      <dgm:prSet phldrT="[Texto]" custT="1"/>
      <dgm:spPr/>
      <dgm:t>
        <a:bodyPr/>
        <a:lstStyle/>
        <a:p>
          <a:pPr algn="l"/>
          <a:r>
            <a:rPr lang="es-MX" sz="1800" dirty="0"/>
            <a:t>1992. Instituto Nacional de Ecología</a:t>
          </a:r>
        </a:p>
      </dgm:t>
    </dgm:pt>
    <dgm:pt modelId="{2686C191-EE4D-4820-ADCA-071C37DC1D42}" type="parTrans" cxnId="{205E50F2-8E48-43A4-BDAF-2484AB85A4E1}">
      <dgm:prSet/>
      <dgm:spPr/>
      <dgm:t>
        <a:bodyPr/>
        <a:lstStyle/>
        <a:p>
          <a:endParaRPr lang="es-MX"/>
        </a:p>
      </dgm:t>
    </dgm:pt>
    <dgm:pt modelId="{370CB732-5940-4396-BC90-1DC9ECDCB471}" type="sibTrans" cxnId="{205E50F2-8E48-43A4-BDAF-2484AB85A4E1}">
      <dgm:prSet/>
      <dgm:spPr/>
      <dgm:t>
        <a:bodyPr/>
        <a:lstStyle/>
        <a:p>
          <a:endParaRPr lang="es-MX"/>
        </a:p>
      </dgm:t>
    </dgm:pt>
    <dgm:pt modelId="{A3D80E5F-B73A-49D4-9953-EFF6E97DFD61}">
      <dgm:prSet phldrT="[Texto]" custT="1"/>
      <dgm:spPr/>
      <dgm:t>
        <a:bodyPr/>
        <a:lstStyle/>
        <a:p>
          <a:r>
            <a:rPr lang="es-MX" sz="1800" dirty="0"/>
            <a:t>6 órganos desconcentrados (CNA, PROFEPA, CONANP- CONAFOR; etc. </a:t>
          </a:r>
        </a:p>
      </dgm:t>
    </dgm:pt>
    <dgm:pt modelId="{7F67C324-07FC-4738-8A94-95A1E012E587}" type="parTrans" cxnId="{9012D93D-F7BE-484B-9F71-4FEC0852A5B1}">
      <dgm:prSet/>
      <dgm:spPr/>
      <dgm:t>
        <a:bodyPr/>
        <a:lstStyle/>
        <a:p>
          <a:endParaRPr lang="es-MX"/>
        </a:p>
      </dgm:t>
    </dgm:pt>
    <dgm:pt modelId="{38AD210F-7D18-4B64-9785-14E74C7E133C}" type="sibTrans" cxnId="{9012D93D-F7BE-484B-9F71-4FEC0852A5B1}">
      <dgm:prSet/>
      <dgm:spPr/>
      <dgm:t>
        <a:bodyPr/>
        <a:lstStyle/>
        <a:p>
          <a:endParaRPr lang="es-MX"/>
        </a:p>
      </dgm:t>
    </dgm:pt>
    <dgm:pt modelId="{B2813957-CC05-4F34-B7D9-C87A9D8DF65D}">
      <dgm:prSet phldrT="[Texto]" custT="1"/>
      <dgm:spPr/>
      <dgm:t>
        <a:bodyPr/>
        <a:lstStyle/>
        <a:p>
          <a:r>
            <a:rPr lang="es-MX" sz="1800" dirty="0"/>
            <a:t>Programa sectorial del medio ambiente </a:t>
          </a:r>
        </a:p>
      </dgm:t>
    </dgm:pt>
    <dgm:pt modelId="{2D82029B-5EB7-4608-B3AE-4567124207CA}" type="parTrans" cxnId="{C69F9CE1-96E7-47A2-8A95-9DAD6122B3B7}">
      <dgm:prSet/>
      <dgm:spPr/>
      <dgm:t>
        <a:bodyPr/>
        <a:lstStyle/>
        <a:p>
          <a:endParaRPr lang="es-MX"/>
        </a:p>
      </dgm:t>
    </dgm:pt>
    <dgm:pt modelId="{09505E56-EF1E-400A-A79B-240F1D179476}" type="sibTrans" cxnId="{C69F9CE1-96E7-47A2-8A95-9DAD6122B3B7}">
      <dgm:prSet/>
      <dgm:spPr/>
      <dgm:t>
        <a:bodyPr/>
        <a:lstStyle/>
        <a:p>
          <a:endParaRPr lang="es-MX"/>
        </a:p>
      </dgm:t>
    </dgm:pt>
    <dgm:pt modelId="{6A4862F5-04D8-4861-BD01-B310CDA62CED}" type="pres">
      <dgm:prSet presAssocID="{F08B566D-4E43-4E7C-B85C-7C57011F2B08}" presName="rootnode" presStyleCnt="0">
        <dgm:presLayoutVars>
          <dgm:chMax/>
          <dgm:chPref/>
          <dgm:dir/>
          <dgm:animLvl val="lvl"/>
        </dgm:presLayoutVars>
      </dgm:prSet>
      <dgm:spPr/>
    </dgm:pt>
    <dgm:pt modelId="{BBA4EA39-9D3C-437A-A9FB-8F2E1CFF8DC1}" type="pres">
      <dgm:prSet presAssocID="{CC011DCC-508F-4699-8141-956A815BEB25}" presName="composite" presStyleCnt="0"/>
      <dgm:spPr/>
    </dgm:pt>
    <dgm:pt modelId="{D930A306-9C83-4144-B509-2F3EA90D63A0}" type="pres">
      <dgm:prSet presAssocID="{CC011DCC-508F-4699-8141-956A815BEB25}" presName="bentUpArrow1" presStyleLbl="alignImgPlace1" presStyleIdx="0" presStyleCnt="2" custLinFactX="-23642" custLinFactNeighborX="-100000" custLinFactNeighborY="29850"/>
      <dgm:spPr/>
    </dgm:pt>
    <dgm:pt modelId="{F2FAD4C8-BFE7-451F-BECA-616870480CCD}" type="pres">
      <dgm:prSet presAssocID="{CC011DCC-508F-4699-8141-956A815BEB25}" presName="ParentText" presStyleLbl="node1" presStyleIdx="0" presStyleCnt="3" custScaleX="87765" custScaleY="104901" custLinFactX="-12191" custLinFactNeighborX="-100000" custLinFactNeighborY="-13736">
        <dgm:presLayoutVars>
          <dgm:chMax val="1"/>
          <dgm:chPref val="1"/>
          <dgm:bulletEnabled val="1"/>
        </dgm:presLayoutVars>
      </dgm:prSet>
      <dgm:spPr/>
    </dgm:pt>
    <dgm:pt modelId="{B4297FD5-C022-4F31-A68E-ECD0B9727B67}" type="pres">
      <dgm:prSet presAssocID="{CC011DCC-508F-4699-8141-956A815BEB25}" presName="ChildText" presStyleLbl="revTx" presStyleIdx="0" presStyleCnt="3" custScaleX="308130" custScaleY="187383" custLinFactNeighborX="-43041" custLinFactNeighborY="-22074">
        <dgm:presLayoutVars>
          <dgm:chMax val="0"/>
          <dgm:chPref val="0"/>
          <dgm:bulletEnabled val="1"/>
        </dgm:presLayoutVars>
      </dgm:prSet>
      <dgm:spPr/>
    </dgm:pt>
    <dgm:pt modelId="{C793E9E3-5853-45FB-B992-E9E9ACCE10C0}" type="pres">
      <dgm:prSet presAssocID="{2FE218D4-6F0B-499D-8CCE-6300CC510CF1}" presName="sibTrans" presStyleCnt="0"/>
      <dgm:spPr/>
    </dgm:pt>
    <dgm:pt modelId="{C62A5F5C-D731-44AF-AF17-85894F7829DF}" type="pres">
      <dgm:prSet presAssocID="{B7940319-B43C-4896-8D20-5C1A7F53B387}" presName="composite" presStyleCnt="0"/>
      <dgm:spPr/>
    </dgm:pt>
    <dgm:pt modelId="{27AF84B4-0404-4861-9430-FD86D9E24247}" type="pres">
      <dgm:prSet presAssocID="{B7940319-B43C-4896-8D20-5C1A7F53B387}" presName="bentUpArrow1" presStyleLbl="alignImgPlace1" presStyleIdx="1" presStyleCnt="2" custLinFactNeighborX="-27986" custLinFactNeighborY="59853"/>
      <dgm:spPr/>
    </dgm:pt>
    <dgm:pt modelId="{CA1F502C-9583-4215-B8DC-63EA911E8682}" type="pres">
      <dgm:prSet presAssocID="{B7940319-B43C-4896-8D20-5C1A7F53B387}" presName="ParentText" presStyleLbl="node1" presStyleIdx="1" presStyleCnt="3" custScaleX="109553" custScaleY="138796" custLinFactNeighborX="-59322" custLinFactNeighborY="-1946">
        <dgm:presLayoutVars>
          <dgm:chMax val="1"/>
          <dgm:chPref val="1"/>
          <dgm:bulletEnabled val="1"/>
        </dgm:presLayoutVars>
      </dgm:prSet>
      <dgm:spPr/>
    </dgm:pt>
    <dgm:pt modelId="{8116E61B-0D32-409A-A864-A1A9F876FD1B}" type="pres">
      <dgm:prSet presAssocID="{B7940319-B43C-4896-8D20-5C1A7F53B387}" presName="ChildText" presStyleLbl="revTx" presStyleIdx="1" presStyleCnt="3" custScaleX="188656" custScaleY="235365" custLinFactNeighborX="-295" custLinFactNeighborY="-65402">
        <dgm:presLayoutVars>
          <dgm:chMax val="0"/>
          <dgm:chPref val="0"/>
          <dgm:bulletEnabled val="1"/>
        </dgm:presLayoutVars>
      </dgm:prSet>
      <dgm:spPr/>
    </dgm:pt>
    <dgm:pt modelId="{E1E97C14-B88F-4E33-8817-9E2E1C67E39C}" type="pres">
      <dgm:prSet presAssocID="{22E1A86A-E128-44AE-AF3C-F79E855EF9A8}" presName="sibTrans" presStyleCnt="0"/>
      <dgm:spPr/>
    </dgm:pt>
    <dgm:pt modelId="{5995CD63-E7F8-4A97-981D-DE2D904F0241}" type="pres">
      <dgm:prSet presAssocID="{05CD2CAA-329A-41CA-A530-6793FD26BF0F}" presName="composite" presStyleCnt="0"/>
      <dgm:spPr/>
    </dgm:pt>
    <dgm:pt modelId="{F377D786-EC1D-4593-BDBB-3049E3094177}" type="pres">
      <dgm:prSet presAssocID="{05CD2CAA-329A-41CA-A530-6793FD26BF0F}" presName="ParentText" presStyleLbl="node1" presStyleIdx="2" presStyleCnt="3" custScaleX="110485" custScaleY="123953" custLinFactNeighborX="-19591" custLinFactNeighborY="26344">
        <dgm:presLayoutVars>
          <dgm:chMax val="1"/>
          <dgm:chPref val="1"/>
          <dgm:bulletEnabled val="1"/>
        </dgm:presLayoutVars>
      </dgm:prSet>
      <dgm:spPr/>
    </dgm:pt>
    <dgm:pt modelId="{A07BBCB8-624F-431C-A1BB-5844144E60B9}" type="pres">
      <dgm:prSet presAssocID="{05CD2CAA-329A-41CA-A530-6793FD26BF0F}" presName="FinalChildText" presStyleLbl="revTx" presStyleIdx="2" presStyleCnt="3" custScaleX="187775" custScaleY="227073" custLinFactNeighborX="14856" custLinFactNeighborY="-35839">
        <dgm:presLayoutVars>
          <dgm:chMax val="0"/>
          <dgm:chPref val="0"/>
          <dgm:bulletEnabled val="1"/>
        </dgm:presLayoutVars>
      </dgm:prSet>
      <dgm:spPr/>
    </dgm:pt>
  </dgm:ptLst>
  <dgm:cxnLst>
    <dgm:cxn modelId="{E122630A-6DC9-45A9-9963-D2573074AF8E}" type="presOf" srcId="{B7940319-B43C-4896-8D20-5C1A7F53B387}" destId="{CA1F502C-9583-4215-B8DC-63EA911E8682}" srcOrd="0" destOrd="0" presId="urn:microsoft.com/office/officeart/2005/8/layout/StepDownProcess"/>
    <dgm:cxn modelId="{023EA31D-0D63-4414-8CB1-A5869C4800F1}" type="presOf" srcId="{8131843A-DA29-4FFD-86C0-1670B3921BE1}" destId="{8116E61B-0D32-409A-A864-A1A9F876FD1B}" srcOrd="0" destOrd="2" presId="urn:microsoft.com/office/officeart/2005/8/layout/StepDownProcess"/>
    <dgm:cxn modelId="{B57A8B20-BFAA-4CFE-A422-24190198DE6C}" srcId="{B7940319-B43C-4896-8D20-5C1A7F53B387}" destId="{56588B8B-9E2B-43A8-9460-0D1E39548C1C}" srcOrd="0" destOrd="0" parTransId="{1AE24DE1-2718-4308-BA1E-0AAABCC55225}" sibTransId="{2175BA5D-5C83-45D7-8FA7-567D1EF2B950}"/>
    <dgm:cxn modelId="{4B995421-6F58-4CF7-927D-A86C799F3FD5}" type="presOf" srcId="{ED7F663D-001D-4FB3-B5A2-E38163CE82A3}" destId="{8116E61B-0D32-409A-A864-A1A9F876FD1B}" srcOrd="0" destOrd="1" presId="urn:microsoft.com/office/officeart/2005/8/layout/StepDownProcess"/>
    <dgm:cxn modelId="{8B48CE36-3045-4010-A278-3F1FAE4C4212}" srcId="{05CD2CAA-329A-41CA-A530-6793FD26BF0F}" destId="{CC0D6CAD-5F9F-4353-926A-DAAC158FE6E3}" srcOrd="0" destOrd="0" parTransId="{8060567F-A863-40C6-AB8A-FB46EA59C478}" sibTransId="{5C7A4B9D-C238-438C-AF6E-3D43F3A9FCF2}"/>
    <dgm:cxn modelId="{9012D93D-F7BE-484B-9F71-4FEC0852A5B1}" srcId="{05CD2CAA-329A-41CA-A530-6793FD26BF0F}" destId="{A3D80E5F-B73A-49D4-9953-EFF6E97DFD61}" srcOrd="1" destOrd="0" parTransId="{7F67C324-07FC-4738-8A94-95A1E012E587}" sibTransId="{38AD210F-7D18-4B64-9785-14E74C7E133C}"/>
    <dgm:cxn modelId="{42E6FD40-835D-4F30-AA0D-3D10AFF34919}" type="presOf" srcId="{F08B566D-4E43-4E7C-B85C-7C57011F2B08}" destId="{6A4862F5-04D8-4861-BD01-B310CDA62CED}" srcOrd="0" destOrd="0" presId="urn:microsoft.com/office/officeart/2005/8/layout/StepDownProcess"/>
    <dgm:cxn modelId="{2880215C-B6A3-4CE5-A010-DD19FA390FDD}" type="presOf" srcId="{C554CB74-A9B1-42C1-A945-B49F1452718E}" destId="{B4297FD5-C022-4F31-A68E-ECD0B9727B67}" srcOrd="0" destOrd="1" presId="urn:microsoft.com/office/officeart/2005/8/layout/StepDownProcess"/>
    <dgm:cxn modelId="{D454B54A-2D83-46B3-99D9-C0396300D735}" type="presOf" srcId="{415B2454-C65B-481E-8DB7-4DC093E68FAD}" destId="{B4297FD5-C022-4F31-A68E-ECD0B9727B67}" srcOrd="0" destOrd="0" presId="urn:microsoft.com/office/officeart/2005/8/layout/StepDownProcess"/>
    <dgm:cxn modelId="{2B1FA283-2EC3-46AD-BF9F-12F46246762C}" type="presOf" srcId="{05CD2CAA-329A-41CA-A530-6793FD26BF0F}" destId="{F377D786-EC1D-4593-BDBB-3049E3094177}" srcOrd="0" destOrd="0" presId="urn:microsoft.com/office/officeart/2005/8/layout/StepDownProcess"/>
    <dgm:cxn modelId="{A82B0684-AAF2-4713-8B96-43CEA606BBD9}" type="presOf" srcId="{A3D80E5F-B73A-49D4-9953-EFF6E97DFD61}" destId="{A07BBCB8-624F-431C-A1BB-5844144E60B9}" srcOrd="0" destOrd="1" presId="urn:microsoft.com/office/officeart/2005/8/layout/StepDownProcess"/>
    <dgm:cxn modelId="{5877C289-7AA6-4A08-B97C-A1C7A3040EF0}" type="presOf" srcId="{CC0D6CAD-5F9F-4353-926A-DAAC158FE6E3}" destId="{A07BBCB8-624F-431C-A1BB-5844144E60B9}" srcOrd="0" destOrd="0" presId="urn:microsoft.com/office/officeart/2005/8/layout/StepDownProcess"/>
    <dgm:cxn modelId="{94C41193-4836-4131-AADE-88E04C9833B5}" srcId="{F08B566D-4E43-4E7C-B85C-7C57011F2B08}" destId="{CC011DCC-508F-4699-8141-956A815BEB25}" srcOrd="0" destOrd="0" parTransId="{0DC434DF-E4D8-4DDE-81CE-3DFEAC8F5A53}" sibTransId="{2FE218D4-6F0B-499D-8CCE-6300CC510CF1}"/>
    <dgm:cxn modelId="{F4563D97-DC0B-46C8-99E0-BD19EFE4C246}" srcId="{CC011DCC-508F-4699-8141-956A815BEB25}" destId="{55E119BF-FBDB-4ECF-8006-240B4A27DA4A}" srcOrd="2" destOrd="0" parTransId="{0B7D2215-126B-40A1-A257-04E61EDE0223}" sibTransId="{15D40FA2-2A4A-47F6-B29F-24983D7B7C91}"/>
    <dgm:cxn modelId="{ECDB729A-76D3-4762-B82F-241EE7E3ECF4}" type="presOf" srcId="{CC011DCC-508F-4699-8141-956A815BEB25}" destId="{F2FAD4C8-BFE7-451F-BECA-616870480CCD}" srcOrd="0" destOrd="0" presId="urn:microsoft.com/office/officeart/2005/8/layout/StepDownProcess"/>
    <dgm:cxn modelId="{F20AA0B4-B699-4661-855D-BA1DD9783977}" type="presOf" srcId="{1902B5FD-0B78-4F08-822B-F264A74FEE22}" destId="{8116E61B-0D32-409A-A864-A1A9F876FD1B}" srcOrd="0" destOrd="3" presId="urn:microsoft.com/office/officeart/2005/8/layout/StepDownProcess"/>
    <dgm:cxn modelId="{AB4C2BB7-A3DA-4078-B480-2AA2444DE4EF}" type="presOf" srcId="{55E119BF-FBDB-4ECF-8006-240B4A27DA4A}" destId="{B4297FD5-C022-4F31-A68E-ECD0B9727B67}" srcOrd="0" destOrd="2" presId="urn:microsoft.com/office/officeart/2005/8/layout/StepDownProcess"/>
    <dgm:cxn modelId="{96CDFDB7-250B-44C4-95FC-7783B2086236}" type="presOf" srcId="{B2813957-CC05-4F34-B7D9-C87A9D8DF65D}" destId="{A07BBCB8-624F-431C-A1BB-5844144E60B9}" srcOrd="0" destOrd="2" presId="urn:microsoft.com/office/officeart/2005/8/layout/StepDownProcess"/>
    <dgm:cxn modelId="{76B991B8-198F-4413-A688-3F3975DADF5D}" srcId="{F08B566D-4E43-4E7C-B85C-7C57011F2B08}" destId="{B7940319-B43C-4896-8D20-5C1A7F53B387}" srcOrd="1" destOrd="0" parTransId="{D7029ADF-B8A6-45D8-9EC4-53A9DC2EFA0D}" sibTransId="{22E1A86A-E128-44AE-AF3C-F79E855EF9A8}"/>
    <dgm:cxn modelId="{CA9362CB-CA16-4BC2-8F49-588CC3C431CD}" srcId="{F08B566D-4E43-4E7C-B85C-7C57011F2B08}" destId="{05CD2CAA-329A-41CA-A530-6793FD26BF0F}" srcOrd="2" destOrd="0" parTransId="{10DC0D7E-D5F8-47BF-A03D-D459B636A12E}" sibTransId="{34C79354-681C-4D03-B806-E31FE38EA007}"/>
    <dgm:cxn modelId="{A6BE37CF-B51E-4064-8437-F86B3646A401}" srcId="{CC011DCC-508F-4699-8141-956A815BEB25}" destId="{C554CB74-A9B1-42C1-A945-B49F1452718E}" srcOrd="1" destOrd="0" parTransId="{00C58E8E-65AF-44C0-8B80-83BE8156E0EE}" sibTransId="{BDA08FF5-7EA3-476E-84C4-F64780971CDD}"/>
    <dgm:cxn modelId="{FE6BCFDF-6C9A-474A-B28D-5C6B0B140890}" srcId="{CC011DCC-508F-4699-8141-956A815BEB25}" destId="{415B2454-C65B-481E-8DB7-4DC093E68FAD}" srcOrd="0" destOrd="0" parTransId="{76AF2EA6-4318-4F68-8D77-7558E18CB5AA}" sibTransId="{775378D9-7FF4-4A46-B78A-9E568812CD73}"/>
    <dgm:cxn modelId="{C69F9CE1-96E7-47A2-8A95-9DAD6122B3B7}" srcId="{05CD2CAA-329A-41CA-A530-6793FD26BF0F}" destId="{B2813957-CC05-4F34-B7D9-C87A9D8DF65D}" srcOrd="2" destOrd="0" parTransId="{2D82029B-5EB7-4608-B3AE-4567124207CA}" sibTransId="{09505E56-EF1E-400A-A79B-240F1D179476}"/>
    <dgm:cxn modelId="{6AC177EB-7B6F-49AF-82ED-E753BD62AD43}" srcId="{B7940319-B43C-4896-8D20-5C1A7F53B387}" destId="{8131843A-DA29-4FFD-86C0-1670B3921BE1}" srcOrd="2" destOrd="0" parTransId="{09D76EEB-B2A7-448E-8855-B07F3C839DFB}" sibTransId="{DAC18179-2AD1-45A6-9A5C-7F9186EAEE8F}"/>
    <dgm:cxn modelId="{79439AEC-80AE-4446-B818-F0567083FD71}" srcId="{B7940319-B43C-4896-8D20-5C1A7F53B387}" destId="{ED7F663D-001D-4FB3-B5A2-E38163CE82A3}" srcOrd="1" destOrd="0" parTransId="{3FB1B0BE-42F8-427B-9903-B19D605555FD}" sibTransId="{EF661161-6F00-494C-904B-185ABCD7DD8C}"/>
    <dgm:cxn modelId="{205E50F2-8E48-43A4-BDAF-2484AB85A4E1}" srcId="{B7940319-B43C-4896-8D20-5C1A7F53B387}" destId="{1902B5FD-0B78-4F08-822B-F264A74FEE22}" srcOrd="3" destOrd="0" parTransId="{2686C191-EE4D-4820-ADCA-071C37DC1D42}" sibTransId="{370CB732-5940-4396-BC90-1DC9ECDCB471}"/>
    <dgm:cxn modelId="{F06F28FF-ACEC-4BA7-9961-78C30388382C}" type="presOf" srcId="{56588B8B-9E2B-43A8-9460-0D1E39548C1C}" destId="{8116E61B-0D32-409A-A864-A1A9F876FD1B}" srcOrd="0" destOrd="0" presId="urn:microsoft.com/office/officeart/2005/8/layout/StepDownProcess"/>
    <dgm:cxn modelId="{7D0B80E2-B877-4F5B-94CA-5895822695CC}" type="presParOf" srcId="{6A4862F5-04D8-4861-BD01-B310CDA62CED}" destId="{BBA4EA39-9D3C-437A-A9FB-8F2E1CFF8DC1}" srcOrd="0" destOrd="0" presId="urn:microsoft.com/office/officeart/2005/8/layout/StepDownProcess"/>
    <dgm:cxn modelId="{C589A4C7-24B9-489F-B053-CB5844730E91}" type="presParOf" srcId="{BBA4EA39-9D3C-437A-A9FB-8F2E1CFF8DC1}" destId="{D930A306-9C83-4144-B509-2F3EA90D63A0}" srcOrd="0" destOrd="0" presId="urn:microsoft.com/office/officeart/2005/8/layout/StepDownProcess"/>
    <dgm:cxn modelId="{1F52F0E3-835E-48D8-918B-FF557E35A2C0}" type="presParOf" srcId="{BBA4EA39-9D3C-437A-A9FB-8F2E1CFF8DC1}" destId="{F2FAD4C8-BFE7-451F-BECA-616870480CCD}" srcOrd="1" destOrd="0" presId="urn:microsoft.com/office/officeart/2005/8/layout/StepDownProcess"/>
    <dgm:cxn modelId="{CC83634E-F1B8-4922-A35A-661930A5D114}" type="presParOf" srcId="{BBA4EA39-9D3C-437A-A9FB-8F2E1CFF8DC1}" destId="{B4297FD5-C022-4F31-A68E-ECD0B9727B67}" srcOrd="2" destOrd="0" presId="urn:microsoft.com/office/officeart/2005/8/layout/StepDownProcess"/>
    <dgm:cxn modelId="{74B5780B-45F1-4DAC-9764-7DB1C0FDE422}" type="presParOf" srcId="{6A4862F5-04D8-4861-BD01-B310CDA62CED}" destId="{C793E9E3-5853-45FB-B992-E9E9ACCE10C0}" srcOrd="1" destOrd="0" presId="urn:microsoft.com/office/officeart/2005/8/layout/StepDownProcess"/>
    <dgm:cxn modelId="{1DA75B1C-1804-4C90-A9CE-4CB75D2C3AB5}" type="presParOf" srcId="{6A4862F5-04D8-4861-BD01-B310CDA62CED}" destId="{C62A5F5C-D731-44AF-AF17-85894F7829DF}" srcOrd="2" destOrd="0" presId="urn:microsoft.com/office/officeart/2005/8/layout/StepDownProcess"/>
    <dgm:cxn modelId="{3E7CD3FA-4975-42A3-8854-113234AF4289}" type="presParOf" srcId="{C62A5F5C-D731-44AF-AF17-85894F7829DF}" destId="{27AF84B4-0404-4861-9430-FD86D9E24247}" srcOrd="0" destOrd="0" presId="urn:microsoft.com/office/officeart/2005/8/layout/StepDownProcess"/>
    <dgm:cxn modelId="{9EDAB92D-1E22-4B10-BC63-F342BCA331D4}" type="presParOf" srcId="{C62A5F5C-D731-44AF-AF17-85894F7829DF}" destId="{CA1F502C-9583-4215-B8DC-63EA911E8682}" srcOrd="1" destOrd="0" presId="urn:microsoft.com/office/officeart/2005/8/layout/StepDownProcess"/>
    <dgm:cxn modelId="{8EBF5774-446B-45CB-88BD-3C4767F308EE}" type="presParOf" srcId="{C62A5F5C-D731-44AF-AF17-85894F7829DF}" destId="{8116E61B-0D32-409A-A864-A1A9F876FD1B}" srcOrd="2" destOrd="0" presId="urn:microsoft.com/office/officeart/2005/8/layout/StepDownProcess"/>
    <dgm:cxn modelId="{15D2F009-5C72-4425-B70B-646F7024CA94}" type="presParOf" srcId="{6A4862F5-04D8-4861-BD01-B310CDA62CED}" destId="{E1E97C14-B88F-4E33-8817-9E2E1C67E39C}" srcOrd="3" destOrd="0" presId="urn:microsoft.com/office/officeart/2005/8/layout/StepDownProcess"/>
    <dgm:cxn modelId="{A534E0F8-72DF-4425-9A7A-757956F52A98}" type="presParOf" srcId="{6A4862F5-04D8-4861-BD01-B310CDA62CED}" destId="{5995CD63-E7F8-4A97-981D-DE2D904F0241}" srcOrd="4" destOrd="0" presId="urn:microsoft.com/office/officeart/2005/8/layout/StepDownProcess"/>
    <dgm:cxn modelId="{332D40FC-422E-4C18-B115-AAF25F1B3411}" type="presParOf" srcId="{5995CD63-E7F8-4A97-981D-DE2D904F0241}" destId="{F377D786-EC1D-4593-BDBB-3049E3094177}" srcOrd="0" destOrd="0" presId="urn:microsoft.com/office/officeart/2005/8/layout/StepDownProcess"/>
    <dgm:cxn modelId="{DE8F448A-DF7C-4A54-B8AF-03C4587FD886}" type="presParOf" srcId="{5995CD63-E7F8-4A97-981D-DE2D904F0241}" destId="{A07BBCB8-624F-431C-A1BB-5844144E60B9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0A306-9C83-4144-B509-2F3EA90D63A0}">
      <dsp:nvSpPr>
        <dsp:cNvPr id="0" name=""/>
        <dsp:cNvSpPr/>
      </dsp:nvSpPr>
      <dsp:spPr>
        <a:xfrm rot="5400000">
          <a:off x="912875" y="1716638"/>
          <a:ext cx="994509" cy="113221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FAD4C8-BFE7-451F-BECA-616870480CCD}">
      <dsp:nvSpPr>
        <dsp:cNvPr id="0" name=""/>
        <dsp:cNvSpPr/>
      </dsp:nvSpPr>
      <dsp:spPr>
        <a:xfrm>
          <a:off x="273433" y="127659"/>
          <a:ext cx="1469334" cy="1229297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b="1" kern="1200" dirty="0"/>
            <a:t>Sanitario</a:t>
          </a:r>
          <a:r>
            <a:rPr lang="es-MX" sz="1900" kern="1200" dirty="0"/>
            <a:t> </a:t>
          </a:r>
        </a:p>
      </dsp:txBody>
      <dsp:txXfrm>
        <a:off x="333453" y="187679"/>
        <a:ext cx="1349294" cy="1109257"/>
      </dsp:txXfrm>
    </dsp:sp>
    <dsp:sp modelId="{B4297FD5-C022-4F31-A68E-ECD0B9727B67}">
      <dsp:nvSpPr>
        <dsp:cNvPr id="0" name=""/>
        <dsp:cNvSpPr/>
      </dsp:nvSpPr>
      <dsp:spPr>
        <a:xfrm>
          <a:off x="1932244" y="0"/>
          <a:ext cx="3751887" cy="1774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500" kern="1200" dirty="0"/>
            <a:t>1841 Consejo Superior de Salubridad del departamento de México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500" kern="1200" dirty="0"/>
            <a:t>Creación de un código sanitario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500" kern="1200" dirty="0"/>
            <a:t>1971 Ley Federal para prevenir y controlar la contaminación ambiental  (primer ordenamiento)  </a:t>
          </a:r>
        </a:p>
      </dsp:txBody>
      <dsp:txXfrm>
        <a:off x="1932244" y="0"/>
        <a:ext cx="3751887" cy="1774802"/>
      </dsp:txXfrm>
    </dsp:sp>
    <dsp:sp modelId="{27AF84B4-0404-4861-9430-FD86D9E24247}">
      <dsp:nvSpPr>
        <dsp:cNvPr id="0" name=""/>
        <dsp:cNvSpPr/>
      </dsp:nvSpPr>
      <dsp:spPr>
        <a:xfrm rot="5400000">
          <a:off x="4125415" y="3860703"/>
          <a:ext cx="994509" cy="113221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1F502C-9583-4215-B8DC-63EA911E8682}">
      <dsp:nvSpPr>
        <dsp:cNvPr id="0" name=""/>
        <dsp:cNvSpPr/>
      </dsp:nvSpPr>
      <dsp:spPr>
        <a:xfrm>
          <a:off x="3105675" y="1912902"/>
          <a:ext cx="1834102" cy="1626500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b="1" kern="1200" dirty="0"/>
            <a:t>Integral</a:t>
          </a:r>
          <a:r>
            <a:rPr lang="es-MX" sz="1900" kern="1200" dirty="0"/>
            <a:t> (preservación y restauración del EE) </a:t>
          </a:r>
        </a:p>
      </dsp:txBody>
      <dsp:txXfrm>
        <a:off x="3185088" y="1992315"/>
        <a:ext cx="1675276" cy="1467674"/>
      </dsp:txXfrm>
    </dsp:sp>
    <dsp:sp modelId="{8116E61B-0D32-409A-A864-A1A9F876FD1B}">
      <dsp:nvSpPr>
        <dsp:cNvPr id="0" name=""/>
        <dsp:cNvSpPr/>
      </dsp:nvSpPr>
      <dsp:spPr>
        <a:xfrm>
          <a:off x="5309618" y="1014276"/>
          <a:ext cx="2297134" cy="22292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800" kern="1200" dirty="0"/>
            <a:t>1982 Ley Federal de Protección al Ambiente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800" kern="1200" dirty="0"/>
            <a:t>1983 Secretaria de Desarrollo Urbano y Ecología (SEDUE)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800" kern="1200" dirty="0"/>
            <a:t>1988 LEEPA (Base de la Política A.)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800" kern="1200" dirty="0"/>
            <a:t>1992. Instituto Nacional de Ecología</a:t>
          </a:r>
        </a:p>
      </dsp:txBody>
      <dsp:txXfrm>
        <a:off x="5309618" y="1014276"/>
        <a:ext cx="2297134" cy="2229265"/>
      </dsp:txXfrm>
    </dsp:sp>
    <dsp:sp modelId="{F377D786-EC1D-4593-BDBB-3049E3094177}">
      <dsp:nvSpPr>
        <dsp:cNvPr id="0" name=""/>
        <dsp:cNvSpPr/>
      </dsp:nvSpPr>
      <dsp:spPr>
        <a:xfrm>
          <a:off x="5717964" y="4137806"/>
          <a:ext cx="1849706" cy="1452560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b="1" kern="1200" dirty="0"/>
            <a:t>Desarrollo Sustentable</a:t>
          </a:r>
        </a:p>
      </dsp:txBody>
      <dsp:txXfrm>
        <a:off x="5788885" y="4208727"/>
        <a:ext cx="1707864" cy="1310718"/>
      </dsp:txXfrm>
    </dsp:sp>
    <dsp:sp modelId="{A07BBCB8-624F-431C-A1BB-5844144E60B9}">
      <dsp:nvSpPr>
        <dsp:cNvPr id="0" name=""/>
        <dsp:cNvSpPr/>
      </dsp:nvSpPr>
      <dsp:spPr>
        <a:xfrm>
          <a:off x="7454392" y="3139965"/>
          <a:ext cx="2286407" cy="2150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800" kern="1200" dirty="0"/>
            <a:t>1992 SEMARNAP, SEMARNAT (nuevo diseño institucional)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800" kern="1200" dirty="0"/>
            <a:t>6 órganos desconcentrados (CNA, PROFEPA, CONANP- CONAFOR; etc.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800" kern="1200" dirty="0"/>
            <a:t>Programa sectorial del medio ambiente </a:t>
          </a:r>
        </a:p>
      </dsp:txBody>
      <dsp:txXfrm>
        <a:off x="7454392" y="3139965"/>
        <a:ext cx="2286407" cy="21507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F8C8E-4595-170C-6AE5-D20D1360FE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CFFCD7-AF5E-CBB3-E9BD-068C077B8C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3AC2B9-6427-ED51-CE28-44EB4DFA1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10A2E-30A9-4367-A3EA-25C135ACE3A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7FCBF-711D-CC22-64B6-48C92D9ED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046213-8986-C4B7-F1D7-1AA92BAE3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CF04A-3213-42FC-A37B-7148AE174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33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AD50B-E35D-9D30-2284-793E51A6D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43E96-BD15-C0C1-6473-6860ACA66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8A9E1C-F54C-AA0A-EFBD-E974F23E1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10A2E-30A9-4367-A3EA-25C135ACE3A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E4E6EA-10D7-E380-CA23-46A1C1E32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9D9070-3C47-1D7E-8DE0-A163D3C67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CF04A-3213-42FC-A37B-7148AE174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456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2F8AB-C76C-76A4-6CE2-5773F52EC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AFB2C5-8A70-2197-D61E-BF867A1ED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ACE3C-3E18-1A94-79C1-C489ADB54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10A2E-30A9-4367-A3EA-25C135ACE3A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28814-1FFA-F138-1562-57F022001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55029-0221-C43A-F046-23B2FF4F6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CF04A-3213-42FC-A37B-7148AE174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317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E8C4C-E1EE-FEF7-88CE-736F9DB05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BFB0D-910B-F5A4-60FB-3E60C58F2F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DAAF5F-1EBF-9F32-2C5B-FA82424D58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2BD48E-7898-6BE5-0DF9-53019A4C2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10A2E-30A9-4367-A3EA-25C135ACE3A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B78669-FE57-59DB-31FE-198E91E38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9B5E48-83CC-7198-CC1D-CE8ECA05B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CF04A-3213-42FC-A37B-7148AE174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112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8D347-DFBD-8504-0A98-43933EC56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DF32C6-2735-EE25-4EB0-BC62B49291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88BDFF-24B6-2677-8D73-7EDB3AE55F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417E5D-EB39-F78D-7529-F28226545D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489391-E0E3-E545-4392-5406A71B04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B3ED4D-CAC6-ABDB-296F-642153DD0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10A2E-30A9-4367-A3EA-25C135ACE3A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F9281C-75DC-EEFD-B6A3-4CA21B284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2368C7-85F9-5375-BFD5-7711066F3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CF04A-3213-42FC-A37B-7148AE174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0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252B2-CF92-FCD2-233A-F6E4CCBDA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3890AA-5740-1420-1028-B43D2E552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10A2E-30A9-4367-A3EA-25C135ACE3A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F9CFC4-8A37-A3F4-64C5-8C50FAD8A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5CC6F0-B79C-835E-DEF3-91494D99C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CF04A-3213-42FC-A37B-7148AE174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902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34E7F0-981B-0743-C8AE-9AF0A1F3B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10A2E-30A9-4367-A3EA-25C135ACE3A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F2107F-87AD-EA66-CF85-D36542135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1F92D-1428-46EC-915A-DB982DF93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CF04A-3213-42FC-A37B-7148AE174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276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F250-1DC9-6A99-28EE-E6D26BFC9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CD008-CDFA-0258-5A8D-71485729A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624604-5ED5-7E7B-995C-965BD092DB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32C36B-0747-A616-8515-F55027831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10A2E-30A9-4367-A3EA-25C135ACE3A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47935-5A9A-7352-074A-F0F4B66F2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34CFAA-9851-38ED-2FDF-AE1690C3E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CF04A-3213-42FC-A37B-7148AE174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919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1A4CA-8A99-0485-CF16-5033A489F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1DE416-84BF-7ECB-07E9-C6B0835647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6A30E-FA5E-1E70-64B1-2EC8C62C44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074736-624C-BB06-10B7-1C0E89D9C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10A2E-30A9-4367-A3EA-25C135ACE3A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334E30-176D-788D-EC46-F3855A339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8E7B0C-551A-65A9-6482-561209A7A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CF04A-3213-42FC-A37B-7148AE174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489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0459D-5546-1578-C440-A596C0AA0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EFEE11-F269-DA2E-5B86-8EE479495F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47D3FA-ECE7-A82E-08AF-7FD97217C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10A2E-30A9-4367-A3EA-25C135ACE3A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C06178-A714-26D5-A17B-AC49EF454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1F14DE-2451-8415-4BFF-8A3305146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CF04A-3213-42FC-A37B-7148AE174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323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3876EE-70FB-4132-74CA-694418964A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5B5800-AC06-48D8-C00D-37263374C8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373AF9-B94B-EB26-42C7-6FF3F1A3E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10A2E-30A9-4367-A3EA-25C135ACE3A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E13A12-694E-4BE1-FFF5-52FC24F2F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3012E-3A96-773D-50E1-5FFCD4EC5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CF04A-3213-42FC-A37B-7148AE174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145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9E31F7-C934-90E5-F4B7-89F4696F6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A76C89-83F1-A5C2-F8E8-F90A565C7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6C1CA0-4C88-8088-E0E4-356ABB18C8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110A2E-30A9-4367-A3EA-25C135ACE3A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424FD1-57EF-448A-15A4-81217F5E4E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A420C-871B-4C1E-D4DC-A5CADA314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3CF04A-3213-42FC-A37B-7148AE174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121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7.png"/><Relationship Id="rId7" Type="http://schemas.openxmlformats.org/officeDocument/2006/relationships/image" Target="../media/image31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4.png"/><Relationship Id="rId7" Type="http://schemas.openxmlformats.org/officeDocument/2006/relationships/image" Target="../media/image37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6217C873-E573-47BF-94BD-97E1131BAC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9428" y="2040176"/>
            <a:ext cx="9144000" cy="222636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s-MX" b="1" dirty="0"/>
              <a:t>POLÍTICA AMBIENTAL EN MÉXICO: “ANTECEDENTES, AVANCES LEGISLATIVOS Y ENFOQUES EMPLEADOS EN EL SECTOR FORESTAL”</a:t>
            </a:r>
            <a:endParaRPr lang="es-MX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C9D5574-2B01-404A-AEE6-3E3EF4B4B180}"/>
              </a:ext>
            </a:extLst>
          </p:cNvPr>
          <p:cNvSpPr txBox="1"/>
          <p:nvPr/>
        </p:nvSpPr>
        <p:spPr>
          <a:xfrm>
            <a:off x="6386111" y="6217036"/>
            <a:ext cx="58058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/>
              <a:t>DRA. AIDE HEREDIA TELLES</a:t>
            </a:r>
          </a:p>
        </p:txBody>
      </p:sp>
    </p:spTree>
    <p:extLst>
      <p:ext uri="{BB962C8B-B14F-4D97-AF65-F5344CB8AC3E}">
        <p14:creationId xmlns:p14="http://schemas.microsoft.com/office/powerpoint/2010/main" val="2705427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34F271-28FE-4E0B-8368-C1D4230C0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Intervención del Edo en el tema ambiental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201A5E-3BB7-462D-BC8B-FDBC14DD3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809" y="1825625"/>
            <a:ext cx="11330608" cy="449566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es-MX" dirty="0"/>
              <a:t>1) Un ciclo de catástrofes tanto naturales como generadas por la actividad productiva, que dejaron en claro la ausencia de una capacidad institucional de atención a estos fenómenos y a sus profundas consecuencias sociales,</a:t>
            </a:r>
          </a:p>
          <a:p>
            <a:pPr marL="514350" indent="-514350" algn="just">
              <a:lnSpc>
                <a:spcPct val="110000"/>
              </a:lnSpc>
              <a:buAutoNum type="arabicParenR"/>
            </a:pPr>
            <a:endParaRPr lang="es-MX" dirty="0"/>
          </a:p>
          <a:p>
            <a:pPr marL="0" indent="0" algn="just">
              <a:lnSpc>
                <a:spcPct val="110000"/>
              </a:lnSpc>
              <a:buNone/>
            </a:pPr>
            <a:r>
              <a:rPr lang="es-MX" dirty="0"/>
              <a:t>2) La emergencia del modelo neoliberal en la estrategia de desarrollo económico y social del país, 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es-MX" dirty="0"/>
          </a:p>
          <a:p>
            <a:pPr marL="0" indent="0" algn="just">
              <a:lnSpc>
                <a:spcPct val="110000"/>
              </a:lnSpc>
              <a:buNone/>
            </a:pPr>
            <a:r>
              <a:rPr lang="es-MX" dirty="0"/>
              <a:t>3) El afianzamiento de tendencias internacionales de creación de un mercado ambiental.</a:t>
            </a:r>
          </a:p>
        </p:txBody>
      </p:sp>
    </p:spTree>
    <p:extLst>
      <p:ext uri="{BB962C8B-B14F-4D97-AF65-F5344CB8AC3E}">
        <p14:creationId xmlns:p14="http://schemas.microsoft.com/office/powerpoint/2010/main" val="2574683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BA4A24-FCED-4BBC-BCF0-0461E2E54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60" y="-99390"/>
            <a:ext cx="11155017" cy="1325563"/>
          </a:xfrm>
        </p:spPr>
        <p:txBody>
          <a:bodyPr>
            <a:normAutofit/>
          </a:bodyPr>
          <a:lstStyle/>
          <a:p>
            <a:r>
              <a:rPr lang="es-MX" sz="4000" b="1" dirty="0"/>
              <a:t>Construcción de la política ambiental mexicana 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2BA8E1D0-233C-41C6-A267-B42779AA950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927219"/>
          <a:ext cx="11711609" cy="5645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brir llave 4">
            <a:extLst>
              <a:ext uri="{FF2B5EF4-FFF2-40B4-BE49-F238E27FC236}">
                <a16:creationId xmlns:a16="http://schemas.microsoft.com/office/drawing/2014/main" id="{83B36556-191D-473A-94E9-9DB7F3934999}"/>
              </a:ext>
            </a:extLst>
          </p:cNvPr>
          <p:cNvSpPr/>
          <p:nvPr/>
        </p:nvSpPr>
        <p:spPr>
          <a:xfrm>
            <a:off x="9442174" y="4170757"/>
            <a:ext cx="914400" cy="146105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E5AF572-ABA5-47F5-B3D4-7468553424B1}"/>
              </a:ext>
            </a:extLst>
          </p:cNvPr>
          <p:cNvSpPr txBox="1"/>
          <p:nvPr/>
        </p:nvSpPr>
        <p:spPr>
          <a:xfrm>
            <a:off x="10152822" y="3429000"/>
            <a:ext cx="20391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2003 Ley de Desarrollo Forestal Sustentable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2005 Ley General de Vida Silvestre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 2005 Ley de Bioseguridad 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77942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0A70F-3F0B-4AB9-B8C7-2B2262BC7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Aspectos básicos de la nueva política ambiental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DF86C7-493E-440A-9034-3A92458FC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/>
              <a:t>Protección de áreas naturales y residuos peligros</a:t>
            </a:r>
          </a:p>
          <a:p>
            <a:r>
              <a:rPr lang="es-MX" dirty="0"/>
              <a:t>Clasificación de fuentes de contaminación de atmosfera, suelo,  agua  etc</a:t>
            </a:r>
          </a:p>
          <a:p>
            <a:r>
              <a:rPr lang="es-MX" dirty="0"/>
              <a:t>Sanciones para quien violara la ley</a:t>
            </a:r>
          </a:p>
          <a:p>
            <a:r>
              <a:rPr lang="es-MX" dirty="0"/>
              <a:t>Evaluaciones de impacto ambiental </a:t>
            </a:r>
          </a:p>
          <a:p>
            <a:r>
              <a:rPr lang="es-MX" dirty="0"/>
              <a:t>31 leyes locales y sus reglamentos (adaptadas para cada </a:t>
            </a:r>
            <a:r>
              <a:rPr lang="es-MX" dirty="0" err="1"/>
              <a:t>edo</a:t>
            </a:r>
            <a:r>
              <a:rPr lang="es-MX" dirty="0"/>
              <a:t>)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6F145D1-671A-411F-81C7-C0527D8B9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595" y="5264150"/>
            <a:ext cx="3333750" cy="122872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5A4A0CC-D85F-4742-86E2-F7D3E6744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463" y="5064125"/>
            <a:ext cx="320992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498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0D86F63D-F5FB-4B93-8E47-8FDE12B0368F}"/>
              </a:ext>
            </a:extLst>
          </p:cNvPr>
          <p:cNvSpPr/>
          <p:nvPr/>
        </p:nvSpPr>
        <p:spPr>
          <a:xfrm>
            <a:off x="1245704" y="3644348"/>
            <a:ext cx="9965635" cy="116619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86C2740-3540-48E7-89D2-842818C7F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4201" y="186529"/>
            <a:ext cx="4493730" cy="254845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DC8B85B-B42B-4A3A-8BBC-44FE20867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00BFEC-F0A1-44E2-A605-2ADDBCD97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0660" y="1825625"/>
            <a:ext cx="10373139" cy="4351338"/>
          </a:xfrm>
        </p:spPr>
        <p:txBody>
          <a:bodyPr/>
          <a:lstStyle/>
          <a:p>
            <a:r>
              <a:rPr lang="es-MX" dirty="0"/>
              <a:t>Crisis ambiental</a:t>
            </a:r>
          </a:p>
          <a:p>
            <a:endParaRPr lang="es-MX" dirty="0"/>
          </a:p>
          <a:p>
            <a:r>
              <a:rPr lang="es-MX" dirty="0"/>
              <a:t>Mercado ambiental global (termino de la sociología económica)</a:t>
            </a:r>
          </a:p>
          <a:p>
            <a:pPr algn="ctr"/>
            <a:endParaRPr lang="es-MX" dirty="0"/>
          </a:p>
          <a:p>
            <a:pPr marL="0" indent="0" algn="ctr">
              <a:buNone/>
            </a:pPr>
            <a:r>
              <a:rPr lang="es-MX" sz="2400" dirty="0"/>
              <a:t>Mercado económico: actores concretos, históricos, que interactúan e intercambian (</a:t>
            </a:r>
            <a:r>
              <a:rPr lang="es-MX" sz="2400" dirty="0" err="1"/>
              <a:t>Michelli</a:t>
            </a:r>
            <a:r>
              <a:rPr lang="es-MX" sz="2400" dirty="0"/>
              <a:t>, 2000)</a:t>
            </a:r>
          </a:p>
          <a:p>
            <a:pPr marL="0" indent="0" algn="ctr">
              <a:buNone/>
            </a:pPr>
            <a:endParaRPr lang="es-MX" sz="2400" dirty="0"/>
          </a:p>
          <a:p>
            <a:r>
              <a:rPr lang="es-MX" dirty="0"/>
              <a:t>Tema ambiental en la agenda política</a:t>
            </a:r>
          </a:p>
          <a:p>
            <a:r>
              <a:rPr lang="es-MX" dirty="0"/>
              <a:t>Visión de sustentabilidad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2743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10D34D-F0D3-4807-93D7-71B6F845A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Crisis ambiental </a:t>
            </a:r>
            <a:r>
              <a:rPr lang="es-MX" sz="2000" dirty="0"/>
              <a:t>(mercado ambiental)</a:t>
            </a:r>
            <a:br>
              <a:rPr lang="es-MX" sz="2000" dirty="0"/>
            </a:br>
            <a:endParaRPr lang="es-MX" sz="2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F438E2-5EE3-4504-BD94-56082199F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s-MX" dirty="0"/>
              <a:t>Relación naturaleza-economía-sociedad</a:t>
            </a:r>
          </a:p>
          <a:p>
            <a:pPr marL="0" indent="0" algn="ctr">
              <a:buNone/>
            </a:pPr>
            <a:endParaRPr lang="es-MX" dirty="0"/>
          </a:p>
          <a:p>
            <a:pPr marL="0" indent="0" algn="ctr">
              <a:buNone/>
            </a:pPr>
            <a:endParaRPr lang="es-MX" dirty="0"/>
          </a:p>
          <a:p>
            <a:pPr marL="0" indent="0" algn="ctr">
              <a:buNone/>
            </a:pPr>
            <a:r>
              <a:rPr lang="es-MX" dirty="0"/>
              <a:t>Sustentabilidad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7EE1CDE-D792-4638-8302-88605D4D9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9717" y="1551382"/>
            <a:ext cx="5130247" cy="315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397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1EC160-C847-431E-A0ED-03C488AE9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9488"/>
            <a:ext cx="10515600" cy="1325563"/>
          </a:xfrm>
        </p:spPr>
        <p:txBody>
          <a:bodyPr/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¿CRISIS SOCIOAMBIENTAL?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C71E6D-8FB0-4DD3-9B0E-4E340A8EA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829" y="1157231"/>
            <a:ext cx="10515600" cy="277287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MX" sz="3600" dirty="0"/>
              <a:t>La crisis ambiental que se ha acentuado en la última década, como consecuencia de </a:t>
            </a:r>
            <a:r>
              <a:rPr lang="es-MX" sz="3600" b="1" dirty="0"/>
              <a:t>la sobreexplotación de los recursos naturales, la contaminación producto del desarrollo industrial y el crecimiento desmedido y desorganizado de las ciudades</a:t>
            </a:r>
            <a:r>
              <a:rPr lang="es-MX" sz="3600" dirty="0"/>
              <a:t>, ha llevado de la mano a incrementar los índices de </a:t>
            </a:r>
            <a:r>
              <a:rPr lang="es-MX" sz="3600" b="1" dirty="0"/>
              <a:t>pobreza y marginación.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5D424E6-AFC2-43C1-920B-1BBA13F7B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750" y="3930110"/>
            <a:ext cx="4278176" cy="284693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10D8419-3B83-4EE4-9E61-4D4956B5B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5254" y="4037026"/>
            <a:ext cx="4278175" cy="242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335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DC29D0F-93E6-4997-A2AA-0DAB5078F7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918" r="-3" b="-3"/>
          <a:stretch/>
        </p:blipFill>
        <p:spPr>
          <a:xfrm>
            <a:off x="5926240" y="10"/>
            <a:ext cx="6265758" cy="2285990"/>
          </a:xfrm>
          <a:custGeom>
            <a:avLst/>
            <a:gdLst>
              <a:gd name="connsiteX0" fmla="*/ 0 w 6265758"/>
              <a:gd name="connsiteY0" fmla="*/ 0 h 2286000"/>
              <a:gd name="connsiteX1" fmla="*/ 6265758 w 6265758"/>
              <a:gd name="connsiteY1" fmla="*/ 0 h 2286000"/>
              <a:gd name="connsiteX2" fmla="*/ 6265758 w 6265758"/>
              <a:gd name="connsiteY2" fmla="*/ 2286000 h 2286000"/>
              <a:gd name="connsiteX3" fmla="*/ 1062168 w 6265758"/>
              <a:gd name="connsiteY3" fmla="*/ 2286000 h 2286000"/>
              <a:gd name="connsiteX4" fmla="*/ 790683 w 6265758"/>
              <a:gd name="connsiteY4" fmla="*/ 1700078 h 2286000"/>
              <a:gd name="connsiteX5" fmla="*/ 787725 w 6265758"/>
              <a:gd name="connsiteY5" fmla="*/ 1700078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65758" h="2286000">
                <a:moveTo>
                  <a:pt x="0" y="0"/>
                </a:moveTo>
                <a:lnTo>
                  <a:pt x="6265758" y="0"/>
                </a:lnTo>
                <a:lnTo>
                  <a:pt x="6265758" y="2286000"/>
                </a:lnTo>
                <a:lnTo>
                  <a:pt x="1062168" y="2286000"/>
                </a:lnTo>
                <a:lnTo>
                  <a:pt x="790683" y="1700078"/>
                </a:lnTo>
                <a:lnTo>
                  <a:pt x="787725" y="1700078"/>
                </a:lnTo>
                <a:close/>
              </a:path>
            </a:pathLst>
          </a:cu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DAADCEB-2A66-4DC7-AF15-805A1181BA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1" b="15800"/>
          <a:stretch/>
        </p:blipFill>
        <p:spPr>
          <a:xfrm>
            <a:off x="6988408" y="2286000"/>
            <a:ext cx="5203590" cy="2286000"/>
          </a:xfrm>
          <a:custGeom>
            <a:avLst/>
            <a:gdLst>
              <a:gd name="connsiteX0" fmla="*/ 0 w 5203590"/>
              <a:gd name="connsiteY0" fmla="*/ 0 h 2286000"/>
              <a:gd name="connsiteX1" fmla="*/ 5203590 w 5203590"/>
              <a:gd name="connsiteY1" fmla="*/ 0 h 2286000"/>
              <a:gd name="connsiteX2" fmla="*/ 5203590 w 5203590"/>
              <a:gd name="connsiteY2" fmla="*/ 2286000 h 2286000"/>
              <a:gd name="connsiteX3" fmla="*/ 1059212 w 5203590"/>
              <a:gd name="connsiteY3" fmla="*/ 2286000 h 2286000"/>
              <a:gd name="connsiteX4" fmla="*/ 925708 w 5203590"/>
              <a:gd name="connsiteY4" fmla="*/ 1997870 h 2286000"/>
              <a:gd name="connsiteX5" fmla="*/ 925707 w 5203590"/>
              <a:gd name="connsiteY5" fmla="*/ 199787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03590" h="2286000">
                <a:moveTo>
                  <a:pt x="0" y="0"/>
                </a:moveTo>
                <a:lnTo>
                  <a:pt x="5203590" y="0"/>
                </a:lnTo>
                <a:lnTo>
                  <a:pt x="5203590" y="2286000"/>
                </a:lnTo>
                <a:lnTo>
                  <a:pt x="1059212" y="2286000"/>
                </a:lnTo>
                <a:lnTo>
                  <a:pt x="925708" y="1997870"/>
                </a:lnTo>
                <a:lnTo>
                  <a:pt x="925707" y="1997870"/>
                </a:lnTo>
                <a:close/>
              </a:path>
            </a:pathLst>
          </a:cu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7608618-0FBF-49E7-868E-05E9D7F5C2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866" b="20834"/>
          <a:stretch/>
        </p:blipFill>
        <p:spPr>
          <a:xfrm>
            <a:off x="8047618" y="4572000"/>
            <a:ext cx="4144382" cy="2286000"/>
          </a:xfrm>
          <a:custGeom>
            <a:avLst/>
            <a:gdLst>
              <a:gd name="connsiteX0" fmla="*/ 0 w 4144382"/>
              <a:gd name="connsiteY0" fmla="*/ 0 h 2286000"/>
              <a:gd name="connsiteX1" fmla="*/ 4144382 w 4144382"/>
              <a:gd name="connsiteY1" fmla="*/ 0 h 2286000"/>
              <a:gd name="connsiteX2" fmla="*/ 4144382 w 4144382"/>
              <a:gd name="connsiteY2" fmla="*/ 2286000 h 2286000"/>
              <a:gd name="connsiteX3" fmla="*/ 1054581 w 4144382"/>
              <a:gd name="connsiteY3" fmla="*/ 2286000 h 2286000"/>
              <a:gd name="connsiteX4" fmla="*/ 1054581 w 4144382"/>
              <a:gd name="connsiteY4" fmla="*/ 2285999 h 2286000"/>
              <a:gd name="connsiteX5" fmla="*/ 1059211 w 4144382"/>
              <a:gd name="connsiteY5" fmla="*/ 2285999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4382" h="2286000">
                <a:moveTo>
                  <a:pt x="0" y="0"/>
                </a:moveTo>
                <a:lnTo>
                  <a:pt x="4144382" y="0"/>
                </a:lnTo>
                <a:lnTo>
                  <a:pt x="4144382" y="2286000"/>
                </a:lnTo>
                <a:lnTo>
                  <a:pt x="1054581" y="2286000"/>
                </a:lnTo>
                <a:lnTo>
                  <a:pt x="1054581" y="2285999"/>
                </a:lnTo>
                <a:lnTo>
                  <a:pt x="1059211" y="2285999"/>
                </a:lnTo>
                <a:close/>
              </a:path>
            </a:pathLst>
          </a:cu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FA0BEA7-F9D0-4C5E-94C5-73F8BE64E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088040" cy="1325563"/>
          </a:xfrm>
        </p:spPr>
        <p:txBody>
          <a:bodyPr>
            <a:normAutofit/>
          </a:bodyPr>
          <a:lstStyle/>
          <a:p>
            <a:r>
              <a:rPr lang="es-MX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Diferentes causas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D27DBB-070B-4398-9308-4D00CE66F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289" y="2469869"/>
            <a:ext cx="7011572" cy="46857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400" dirty="0">
                <a:solidFill>
                  <a:srgbClr val="000000"/>
                </a:solidFill>
              </a:rPr>
              <a:t>Actividades humanas</a:t>
            </a:r>
          </a:p>
          <a:p>
            <a:pPr marL="0" indent="0">
              <a:buNone/>
            </a:pPr>
            <a:endParaRPr lang="es-MX" sz="2400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s-MX" sz="2400" dirty="0">
                <a:solidFill>
                  <a:srgbClr val="000000"/>
                </a:solidFill>
              </a:rPr>
              <a:t>Desmonte con fines agrícolas y ganadero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sz="2400" dirty="0">
                <a:solidFill>
                  <a:srgbClr val="000000"/>
                </a:solidFill>
              </a:rPr>
              <a:t>Tala indiscriminada de madera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sz="2400" dirty="0">
                <a:solidFill>
                  <a:srgbClr val="000000"/>
                </a:solidFill>
              </a:rPr>
              <a:t>Desarrollos turísticos ( en algunos casos)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sz="2400" dirty="0">
                <a:solidFill>
                  <a:srgbClr val="000000"/>
                </a:solidFill>
              </a:rPr>
              <a:t>Malas practicas en la extracción </a:t>
            </a:r>
          </a:p>
          <a:p>
            <a:pPr>
              <a:buFont typeface="Wingdings" panose="05000000000000000000" pitchFamily="2" charset="2"/>
              <a:buChar char="ü"/>
            </a:pPr>
            <a:endParaRPr lang="es-MX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893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F38ED17-05D7-49D5-A8D5-0D5BC00865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91" t="22574" b="9245"/>
          <a:stretch/>
        </p:blipFill>
        <p:spPr>
          <a:xfrm>
            <a:off x="20" y="10"/>
            <a:ext cx="12629302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C62744A-0B8D-4A7A-A031-6CBFC20CA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867" y="-23679"/>
            <a:ext cx="4762494" cy="1043409"/>
          </a:xfrm>
        </p:spPr>
        <p:txBody>
          <a:bodyPr>
            <a:normAutofit/>
          </a:bodyPr>
          <a:lstStyle/>
          <a:p>
            <a:r>
              <a:rPr lang="es-MX" sz="3600" b="1" dirty="0"/>
              <a:t>Caso de México</a:t>
            </a:r>
          </a:p>
        </p:txBody>
      </p:sp>
      <p:sp>
        <p:nvSpPr>
          <p:cNvPr id="26" name="Content Placeholder 8">
            <a:extLst>
              <a:ext uri="{FF2B5EF4-FFF2-40B4-BE49-F238E27FC236}">
                <a16:creationId xmlns:a16="http://schemas.microsoft.com/office/drawing/2014/main" id="{15A2692F-65BA-4E63-88BC-B68F8D93E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7821" y="683592"/>
            <a:ext cx="5247860" cy="4796869"/>
          </a:xfrm>
        </p:spPr>
        <p:txBody>
          <a:bodyPr anchor="t">
            <a:normAutofit/>
          </a:bodyPr>
          <a:lstStyle/>
          <a:p>
            <a:r>
              <a:rPr lang="en-US" sz="2000" dirty="0"/>
              <a:t>Capital natural que </a:t>
            </a:r>
            <a:r>
              <a:rPr lang="en-US" sz="2000" dirty="0" err="1"/>
              <a:t>sirve</a:t>
            </a:r>
            <a:r>
              <a:rPr lang="en-US" sz="2000" dirty="0"/>
              <a:t> </a:t>
            </a:r>
            <a:r>
              <a:rPr lang="en-US" sz="2000" dirty="0" err="1"/>
              <a:t>como</a:t>
            </a:r>
            <a:r>
              <a:rPr lang="en-US" sz="2000" dirty="0"/>
              <a:t> base para </a:t>
            </a:r>
            <a:r>
              <a:rPr lang="en-US" sz="2000" dirty="0" err="1"/>
              <a:t>generar</a:t>
            </a:r>
            <a:r>
              <a:rPr lang="en-US" sz="2000" dirty="0"/>
              <a:t> </a:t>
            </a:r>
            <a:r>
              <a:rPr lang="en-US" sz="2000" dirty="0" err="1"/>
              <a:t>desarrollo</a:t>
            </a:r>
            <a:r>
              <a:rPr lang="en-US" sz="2000" dirty="0"/>
              <a:t> </a:t>
            </a:r>
            <a:r>
              <a:rPr lang="en-US" sz="2000" dirty="0" err="1"/>
              <a:t>economico</a:t>
            </a:r>
            <a:r>
              <a:rPr lang="en-US" sz="2000" dirty="0"/>
              <a:t> </a:t>
            </a:r>
            <a:r>
              <a:rPr lang="en-US" sz="2000" dirty="0" err="1"/>
              <a:t>sustentable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Perdida de </a:t>
            </a:r>
            <a:r>
              <a:rPr lang="en-US" sz="2000" dirty="0" err="1"/>
              <a:t>bosques</a:t>
            </a:r>
            <a:r>
              <a:rPr lang="en-US" sz="2000" dirty="0"/>
              <a:t> y </a:t>
            </a:r>
            <a:r>
              <a:rPr lang="en-US" sz="2000" dirty="0" err="1"/>
              <a:t>selvas</a:t>
            </a:r>
            <a:r>
              <a:rPr lang="en-US" sz="2000" dirty="0"/>
              <a:t> se </a:t>
            </a:r>
            <a:r>
              <a:rPr lang="en-US" sz="2000" dirty="0" err="1"/>
              <a:t>mantiene</a:t>
            </a:r>
            <a:r>
              <a:rPr lang="en-US" sz="2000" dirty="0"/>
              <a:t> a </a:t>
            </a:r>
            <a:r>
              <a:rPr lang="en-US" sz="2000" dirty="0" err="1"/>
              <a:t>tasas</a:t>
            </a:r>
            <a:r>
              <a:rPr lang="en-US" sz="2000" dirty="0"/>
              <a:t> </a:t>
            </a:r>
            <a:r>
              <a:rPr lang="en-US" sz="2000" dirty="0" err="1"/>
              <a:t>aprox</a:t>
            </a:r>
            <a:r>
              <a:rPr lang="en-US" sz="2000" dirty="0"/>
              <a:t> de .4% </a:t>
            </a:r>
            <a:r>
              <a:rPr lang="en-US" sz="2000" dirty="0" err="1"/>
              <a:t>anual</a:t>
            </a:r>
            <a:r>
              <a:rPr lang="en-US" sz="2000" dirty="0"/>
              <a:t> (FAO,2007)</a:t>
            </a:r>
          </a:p>
          <a:p>
            <a:endParaRPr lang="en-US" sz="2000" dirty="0"/>
          </a:p>
          <a:p>
            <a:r>
              <a:rPr lang="en-US" sz="2000" dirty="0" err="1"/>
              <a:t>Resultado</a:t>
            </a:r>
            <a:r>
              <a:rPr lang="en-US" sz="2000" dirty="0"/>
              <a:t> de malas </a:t>
            </a:r>
            <a:r>
              <a:rPr lang="en-US" sz="2000" dirty="0" err="1"/>
              <a:t>condiciones</a:t>
            </a:r>
            <a:r>
              <a:rPr lang="en-US" sz="2000" dirty="0"/>
              <a:t> </a:t>
            </a:r>
            <a:r>
              <a:rPr lang="en-US" sz="2000" dirty="0" err="1"/>
              <a:t>macroeconomicas</a:t>
            </a:r>
            <a:r>
              <a:rPr lang="en-US" sz="2000" dirty="0"/>
              <a:t>, </a:t>
            </a:r>
            <a:r>
              <a:rPr lang="en-US" sz="2000" dirty="0" err="1"/>
              <a:t>politicas</a:t>
            </a:r>
            <a:r>
              <a:rPr lang="en-US" sz="2000" dirty="0"/>
              <a:t> </a:t>
            </a:r>
            <a:r>
              <a:rPr lang="en-US" sz="2000" dirty="0" err="1"/>
              <a:t>gubernamentales</a:t>
            </a:r>
            <a:r>
              <a:rPr lang="en-US" sz="2000" dirty="0"/>
              <a:t>, </a:t>
            </a:r>
            <a:r>
              <a:rPr lang="en-US" sz="2000" dirty="0" err="1"/>
              <a:t>falta</a:t>
            </a:r>
            <a:r>
              <a:rPr lang="en-US" sz="2000" dirty="0"/>
              <a:t> de un </a:t>
            </a:r>
            <a:r>
              <a:rPr lang="en-US" sz="2000" dirty="0" err="1"/>
              <a:t>manejo</a:t>
            </a:r>
            <a:r>
              <a:rPr lang="en-US" sz="2000" dirty="0"/>
              <a:t> </a:t>
            </a:r>
            <a:r>
              <a:rPr lang="en-US" sz="2000" dirty="0" err="1"/>
              <a:t>sustentable</a:t>
            </a:r>
            <a:r>
              <a:rPr lang="en-US" sz="2000" dirty="0"/>
              <a:t> </a:t>
            </a:r>
          </a:p>
          <a:p>
            <a:endParaRPr lang="en-US" sz="2000" dirty="0"/>
          </a:p>
          <a:p>
            <a:r>
              <a:rPr lang="en-US" sz="2000" dirty="0"/>
              <a:t>13 </a:t>
            </a:r>
            <a:r>
              <a:rPr lang="en-US" sz="2000" dirty="0" err="1"/>
              <a:t>millones</a:t>
            </a:r>
            <a:r>
              <a:rPr lang="en-US" sz="2000" dirty="0"/>
              <a:t> de </a:t>
            </a:r>
            <a:r>
              <a:rPr lang="en-US" sz="2000" dirty="0" err="1"/>
              <a:t>habitantes</a:t>
            </a:r>
            <a:r>
              <a:rPr lang="en-US" sz="2000" dirty="0"/>
              <a:t> (</a:t>
            </a:r>
            <a:r>
              <a:rPr lang="en-US" sz="2000" dirty="0" err="1"/>
              <a:t>indigenas</a:t>
            </a:r>
            <a:r>
              <a:rPr lang="en-US" sz="2000" dirty="0"/>
              <a:t>)</a:t>
            </a:r>
            <a:r>
              <a:rPr lang="en-US" sz="2000" dirty="0" err="1"/>
              <a:t>situacion</a:t>
            </a:r>
            <a:r>
              <a:rPr lang="en-US" sz="2000" dirty="0"/>
              <a:t> de </a:t>
            </a:r>
            <a:r>
              <a:rPr lang="en-US" sz="2000" dirty="0" err="1"/>
              <a:t>pobreza</a:t>
            </a:r>
            <a:r>
              <a:rPr lang="en-US" sz="2000" dirty="0"/>
              <a:t> (CCMSS, 2010)</a:t>
            </a:r>
          </a:p>
        </p:txBody>
      </p:sp>
    </p:spTree>
    <p:extLst>
      <p:ext uri="{BB962C8B-B14F-4D97-AF65-F5344CB8AC3E}">
        <p14:creationId xmlns:p14="http://schemas.microsoft.com/office/powerpoint/2010/main" val="3884214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2B282F5B-8CDD-4FEA-93D2-A97047C668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8777" r="1" b="14777"/>
          <a:stretch/>
        </p:blipFill>
        <p:spPr>
          <a:xfrm>
            <a:off x="7235296" y="124614"/>
            <a:ext cx="2862978" cy="1641498"/>
          </a:xfrm>
          <a:custGeom>
            <a:avLst/>
            <a:gdLst>
              <a:gd name="connsiteX0" fmla="*/ 21954 w 3674754"/>
              <a:gd name="connsiteY0" fmla="*/ 0 h 2106932"/>
              <a:gd name="connsiteX1" fmla="*/ 3652800 w 3674754"/>
              <a:gd name="connsiteY1" fmla="*/ 0 h 2106932"/>
              <a:gd name="connsiteX2" fmla="*/ 3665268 w 3674754"/>
              <a:gd name="connsiteY2" fmla="*/ 81694 h 2106932"/>
              <a:gd name="connsiteX3" fmla="*/ 3674754 w 3674754"/>
              <a:gd name="connsiteY3" fmla="*/ 269555 h 2106932"/>
              <a:gd name="connsiteX4" fmla="*/ 1837377 w 3674754"/>
              <a:gd name="connsiteY4" fmla="*/ 2106932 h 2106932"/>
              <a:gd name="connsiteX5" fmla="*/ 0 w 3674754"/>
              <a:gd name="connsiteY5" fmla="*/ 269555 h 2106932"/>
              <a:gd name="connsiteX6" fmla="*/ 9486 w 3674754"/>
              <a:gd name="connsiteY6" fmla="*/ 81694 h 2106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4754" h="2106932">
                <a:moveTo>
                  <a:pt x="21954" y="0"/>
                </a:moveTo>
                <a:lnTo>
                  <a:pt x="3652800" y="0"/>
                </a:lnTo>
                <a:lnTo>
                  <a:pt x="3665268" y="81694"/>
                </a:lnTo>
                <a:cubicBezTo>
                  <a:pt x="3671541" y="143461"/>
                  <a:pt x="3674754" y="206133"/>
                  <a:pt x="3674754" y="269555"/>
                </a:cubicBezTo>
                <a:cubicBezTo>
                  <a:pt x="3674754" y="1284311"/>
                  <a:pt x="2852132" y="2106932"/>
                  <a:pt x="1837377" y="2106932"/>
                </a:cubicBezTo>
                <a:cubicBezTo>
                  <a:pt x="822622" y="2106932"/>
                  <a:pt x="0" y="1284311"/>
                  <a:pt x="0" y="269555"/>
                </a:cubicBezTo>
                <a:cubicBezTo>
                  <a:pt x="0" y="206133"/>
                  <a:pt x="3214" y="143461"/>
                  <a:pt x="9486" y="81694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5EBEEE3-1607-4053-86A0-088F48116FD4}"/>
              </a:ext>
            </a:extLst>
          </p:cNvPr>
          <p:cNvSpPr txBox="1"/>
          <p:nvPr/>
        </p:nvSpPr>
        <p:spPr>
          <a:xfrm>
            <a:off x="144861" y="1092765"/>
            <a:ext cx="6483095" cy="28929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FAO indica que durante el </a:t>
            </a:r>
            <a:r>
              <a:rPr kumimoji="0" lang="es-MX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periodo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2000-2005 se </a:t>
            </a:r>
            <a:r>
              <a:rPr kumimoji="0" lang="es-MX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perdieron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por </a:t>
            </a:r>
            <a:r>
              <a:rPr kumimoji="0" lang="es-MX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año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14.5 </a:t>
            </a:r>
            <a:r>
              <a:rPr kumimoji="0" lang="es-419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millones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kumimoji="0" lang="es-MX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hectáreas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kumimoji="0" lang="es-MX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bosques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 </a:t>
            </a:r>
            <a:r>
              <a:rPr kumimoji="0" lang="es-MX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nivel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419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mundial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s-MX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Principalmente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bosques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tropicales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que </a:t>
            </a:r>
            <a:r>
              <a:rPr kumimoji="0" lang="es-MX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representan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MX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casi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la mitad de la cubierta </a:t>
            </a:r>
            <a:r>
              <a:rPr kumimoji="0" lang="es-MX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forestal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del mundo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C59C9E64-E01F-40E3-817F-6A6DBDC953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/>
          </a:blip>
          <a:srcRect l="5634" r="7839" b="-1"/>
          <a:stretch/>
        </p:blipFill>
        <p:spPr>
          <a:xfrm>
            <a:off x="7399326" y="3086207"/>
            <a:ext cx="4792674" cy="3781268"/>
          </a:xfrm>
          <a:custGeom>
            <a:avLst/>
            <a:gdLst>
              <a:gd name="connsiteX0" fmla="*/ 2554615 w 4792674"/>
              <a:gd name="connsiteY0" fmla="*/ 0 h 3781268"/>
              <a:gd name="connsiteX1" fmla="*/ 4672942 w 4792674"/>
              <a:gd name="connsiteY1" fmla="*/ 1126306 h 3781268"/>
              <a:gd name="connsiteX2" fmla="*/ 4792674 w 4792674"/>
              <a:gd name="connsiteY2" fmla="*/ 1323391 h 3781268"/>
              <a:gd name="connsiteX3" fmla="*/ 4792674 w 4792674"/>
              <a:gd name="connsiteY3" fmla="*/ 3781268 h 3781268"/>
              <a:gd name="connsiteX4" fmla="*/ 313779 w 4792674"/>
              <a:gd name="connsiteY4" fmla="*/ 3781268 h 3781268"/>
              <a:gd name="connsiteX5" fmla="*/ 308328 w 4792674"/>
              <a:gd name="connsiteY5" fmla="*/ 3772297 h 3781268"/>
              <a:gd name="connsiteX6" fmla="*/ 0 w 4792674"/>
              <a:gd name="connsiteY6" fmla="*/ 2554615 h 3781268"/>
              <a:gd name="connsiteX7" fmla="*/ 2554615 w 4792674"/>
              <a:gd name="connsiteY7" fmla="*/ 0 h 3781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92674" h="3781268">
                <a:moveTo>
                  <a:pt x="2554615" y="0"/>
                </a:moveTo>
                <a:cubicBezTo>
                  <a:pt x="3436412" y="0"/>
                  <a:pt x="4213859" y="446774"/>
                  <a:pt x="4672942" y="1126306"/>
                </a:cubicBezTo>
                <a:lnTo>
                  <a:pt x="4792674" y="1323391"/>
                </a:lnTo>
                <a:lnTo>
                  <a:pt x="4792674" y="3781268"/>
                </a:lnTo>
                <a:lnTo>
                  <a:pt x="313779" y="3781268"/>
                </a:lnTo>
                <a:lnTo>
                  <a:pt x="308328" y="3772297"/>
                </a:lnTo>
                <a:cubicBezTo>
                  <a:pt x="111694" y="3410325"/>
                  <a:pt x="0" y="2995514"/>
                  <a:pt x="0" y="2554615"/>
                </a:cubicBezTo>
                <a:cubicBezTo>
                  <a:pt x="0" y="1143740"/>
                  <a:pt x="1143740" y="0"/>
                  <a:pt x="255461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FB774C60-7BE0-42D7-9366-2E250E5AFB5F}"/>
              </a:ext>
            </a:extLst>
          </p:cNvPr>
          <p:cNvSpPr/>
          <p:nvPr/>
        </p:nvSpPr>
        <p:spPr>
          <a:xfrm>
            <a:off x="622852" y="4559004"/>
            <a:ext cx="6042796" cy="15633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cifras  de la FAO,  indican  que  MÉXICO  perdió  155,000  hectáreas  anuales  de  bosques y selvas entre los años 2005 y 2010</a:t>
            </a:r>
            <a:endParaRPr kumimoji="0" lang="es-MX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29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6D03F2-EF02-4CC3-B04F-18992FEFA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s-MX">
                <a:solidFill>
                  <a:schemeClr val="accent1"/>
                </a:solidFill>
              </a:rPr>
              <a:t>Manejo forestal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7DB526-FA83-45A6-B9BC-3987EEAE2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ES" sz="2400" dirty="0"/>
              <a:t>“…</a:t>
            </a:r>
            <a:r>
              <a:rPr lang="es-ES" sz="2400" i="1" dirty="0"/>
              <a:t>conjunto de reglas y técnicas que la gente usa para mantener las tierras forestales en una condición deseada</a:t>
            </a:r>
            <a:r>
              <a:rPr lang="es-ES" sz="2400" dirty="0"/>
              <a:t>” (Menzies, 1995).</a:t>
            </a:r>
          </a:p>
          <a:p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1235723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19E03C1-04B3-4582-BFD6-2D3EED9DED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5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2251F15-E2B9-408F-9655-0310CD285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71310"/>
            <a:ext cx="5181600" cy="1043409"/>
          </a:xfrm>
        </p:spPr>
        <p:txBody>
          <a:bodyPr>
            <a:normAutofit/>
          </a:bodyPr>
          <a:lstStyle/>
          <a:p>
            <a:r>
              <a:rPr lang="es-MX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PROPIEDAD SOCIAL FORESTAL EN MÉXICO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550A91-AD28-4817-9792-F405ECFAB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361" y="1774372"/>
            <a:ext cx="5441859" cy="3539750"/>
          </a:xfrm>
        </p:spPr>
        <p:txBody>
          <a:bodyPr anchor="t">
            <a:noAutofit/>
          </a:bodyPr>
          <a:lstStyle/>
          <a:p>
            <a:r>
              <a:rPr lang="es-MX" sz="2400" b="1" dirty="0"/>
              <a:t>Revolución mexicana y tenencia de la tierra</a:t>
            </a:r>
          </a:p>
          <a:p>
            <a:r>
              <a:rPr lang="es-MX" sz="2400" b="1" dirty="0"/>
              <a:t>Ejidos y comunidades agrarias</a:t>
            </a:r>
          </a:p>
          <a:p>
            <a:r>
              <a:rPr lang="es-MX" sz="2400" b="1" dirty="0"/>
              <a:t>Manejo colectivo</a:t>
            </a:r>
          </a:p>
          <a:p>
            <a:r>
              <a:rPr lang="es-MX" sz="2400" b="1" dirty="0"/>
              <a:t>Ley forestal 1986</a:t>
            </a:r>
          </a:p>
          <a:p>
            <a:r>
              <a:rPr lang="es-MX" sz="2400" b="1" dirty="0"/>
              <a:t>Propiedad plena  (reforma constitucional)</a:t>
            </a:r>
          </a:p>
        </p:txBody>
      </p:sp>
    </p:spTree>
    <p:extLst>
      <p:ext uri="{BB962C8B-B14F-4D97-AF65-F5344CB8AC3E}">
        <p14:creationId xmlns:p14="http://schemas.microsoft.com/office/powerpoint/2010/main" val="114326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E3EED9-AED0-4845-91CA-33672400F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25136"/>
          </a:xfrm>
        </p:spPr>
        <p:txBody>
          <a:bodyPr>
            <a:normAutofit/>
          </a:bodyPr>
          <a:lstStyle/>
          <a:p>
            <a:r>
              <a:rPr lang="es-MX"/>
              <a:t>Manejo forestal comunitario 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4F5D92-15EA-487B-9ADA-30BF6D642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406"/>
            <a:ext cx="5097779" cy="4065986"/>
          </a:xfrm>
        </p:spPr>
        <p:txBody>
          <a:bodyPr anchor="t">
            <a:normAutofit/>
          </a:bodyPr>
          <a:lstStyle/>
          <a:p>
            <a:r>
              <a:rPr lang="es-MX" dirty="0">
                <a:solidFill>
                  <a:srgbClr val="FFFFFF"/>
                </a:solidFill>
              </a:rPr>
              <a:t>Bosques de propiedad comunitarias</a:t>
            </a:r>
          </a:p>
          <a:p>
            <a:r>
              <a:rPr lang="es-MX" dirty="0">
                <a:solidFill>
                  <a:srgbClr val="FFFFFF"/>
                </a:solidFill>
              </a:rPr>
              <a:t>Raíces profundas en la historia</a:t>
            </a:r>
          </a:p>
          <a:p>
            <a:r>
              <a:rPr lang="es-MX" dirty="0">
                <a:solidFill>
                  <a:srgbClr val="FFFFFF"/>
                </a:solidFill>
              </a:rPr>
              <a:t>Empresas forestales comunitarias</a:t>
            </a:r>
          </a:p>
          <a:p>
            <a:r>
              <a:rPr lang="es-MX" dirty="0">
                <a:solidFill>
                  <a:srgbClr val="FFFFFF"/>
                </a:solidFill>
              </a:rPr>
              <a:t>Reconocimiento de este modelo a nivel global</a:t>
            </a:r>
          </a:p>
          <a:p>
            <a:endParaRPr lang="es-MX" sz="2000" dirty="0">
              <a:solidFill>
                <a:srgbClr val="FFFFFF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69C9346-CC01-42F0-9AD9-D3CCF9C4A8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932"/>
          <a:stretch/>
        </p:blipFill>
        <p:spPr>
          <a:xfrm>
            <a:off x="6587330" y="1691641"/>
            <a:ext cx="4004406" cy="2500885"/>
          </a:xfrm>
          <a:custGeom>
            <a:avLst/>
            <a:gdLst>
              <a:gd name="connsiteX0" fmla="*/ 1158807 w 4004406"/>
              <a:gd name="connsiteY0" fmla="*/ 0 h 2500885"/>
              <a:gd name="connsiteX1" fmla="*/ 4004406 w 4004406"/>
              <a:gd name="connsiteY1" fmla="*/ 0 h 2500885"/>
              <a:gd name="connsiteX2" fmla="*/ 2845598 w 4004406"/>
              <a:gd name="connsiteY2" fmla="*/ 2500885 h 2500885"/>
              <a:gd name="connsiteX3" fmla="*/ 0 w 4004406"/>
              <a:gd name="connsiteY3" fmla="*/ 2500885 h 2500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04406" h="2500885">
                <a:moveTo>
                  <a:pt x="1158807" y="0"/>
                </a:moveTo>
                <a:lnTo>
                  <a:pt x="4004406" y="0"/>
                </a:lnTo>
                <a:lnTo>
                  <a:pt x="2845598" y="2500885"/>
                </a:lnTo>
                <a:lnTo>
                  <a:pt x="0" y="2500885"/>
                </a:lnTo>
                <a:close/>
              </a:path>
            </a:pathLst>
          </a:cu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F789D35-6322-4C86-B553-87EB554972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18" r="13392" b="-5"/>
          <a:stretch/>
        </p:blipFill>
        <p:spPr>
          <a:xfrm>
            <a:off x="9597231" y="1691164"/>
            <a:ext cx="2594769" cy="2501837"/>
          </a:xfrm>
          <a:custGeom>
            <a:avLst/>
            <a:gdLst>
              <a:gd name="connsiteX0" fmla="*/ 1159248 w 2594769"/>
              <a:gd name="connsiteY0" fmla="*/ 0 h 2501837"/>
              <a:gd name="connsiteX1" fmla="*/ 2594769 w 2594769"/>
              <a:gd name="connsiteY1" fmla="*/ 0 h 2501837"/>
              <a:gd name="connsiteX2" fmla="*/ 2594769 w 2594769"/>
              <a:gd name="connsiteY2" fmla="*/ 2501837 h 2501837"/>
              <a:gd name="connsiteX3" fmla="*/ 0 w 2594769"/>
              <a:gd name="connsiteY3" fmla="*/ 2501837 h 2501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4769" h="2501837">
                <a:moveTo>
                  <a:pt x="1159248" y="0"/>
                </a:moveTo>
                <a:lnTo>
                  <a:pt x="2594769" y="0"/>
                </a:lnTo>
                <a:lnTo>
                  <a:pt x="2594769" y="2501837"/>
                </a:lnTo>
                <a:lnTo>
                  <a:pt x="0" y="2501837"/>
                </a:lnTo>
                <a:close/>
              </a:path>
            </a:pathLst>
          </a:cu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CAF220E-0958-4A5F-8CA7-C5809AD4AB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47"/>
          <a:stretch/>
        </p:blipFill>
        <p:spPr>
          <a:xfrm>
            <a:off x="7823674" y="4357117"/>
            <a:ext cx="4368327" cy="2500884"/>
          </a:xfrm>
          <a:custGeom>
            <a:avLst/>
            <a:gdLst>
              <a:gd name="connsiteX0" fmla="*/ 1717230 w 4368327"/>
              <a:gd name="connsiteY0" fmla="*/ 0 h 2500884"/>
              <a:gd name="connsiteX1" fmla="*/ 4368327 w 4368327"/>
              <a:gd name="connsiteY1" fmla="*/ 0 h 2500884"/>
              <a:gd name="connsiteX2" fmla="*/ 4368327 w 4368327"/>
              <a:gd name="connsiteY2" fmla="*/ 2500884 h 2500884"/>
              <a:gd name="connsiteX3" fmla="*/ 0 w 4368327"/>
              <a:gd name="connsiteY3" fmla="*/ 2500884 h 2500884"/>
              <a:gd name="connsiteX4" fmla="*/ 0 w 4368327"/>
              <a:gd name="connsiteY4" fmla="*/ 2500883 h 2500884"/>
              <a:gd name="connsiteX5" fmla="*/ 552186 w 4368327"/>
              <a:gd name="connsiteY5" fmla="*/ 2500883 h 2500884"/>
              <a:gd name="connsiteX6" fmla="*/ 558423 w 4368327"/>
              <a:gd name="connsiteY6" fmla="*/ 2500883 h 2500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68327" h="2500884">
                <a:moveTo>
                  <a:pt x="1717230" y="0"/>
                </a:moveTo>
                <a:lnTo>
                  <a:pt x="4368327" y="0"/>
                </a:lnTo>
                <a:lnTo>
                  <a:pt x="4368327" y="2500884"/>
                </a:lnTo>
                <a:lnTo>
                  <a:pt x="0" y="2500884"/>
                </a:lnTo>
                <a:lnTo>
                  <a:pt x="0" y="2500883"/>
                </a:lnTo>
                <a:lnTo>
                  <a:pt x="552186" y="2500883"/>
                </a:lnTo>
                <a:lnTo>
                  <a:pt x="558423" y="2500883"/>
                </a:lnTo>
                <a:close/>
              </a:path>
            </a:pathLst>
          </a:cu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CB4DFFA-A741-479A-9E2A-67F09625BE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754" r="1" b="5294"/>
          <a:stretch/>
        </p:blipFill>
        <p:spPr>
          <a:xfrm>
            <a:off x="4791075" y="4357117"/>
            <a:ext cx="4570758" cy="2500884"/>
          </a:xfrm>
          <a:custGeom>
            <a:avLst/>
            <a:gdLst>
              <a:gd name="connsiteX0" fmla="*/ 1717230 w 4570758"/>
              <a:gd name="connsiteY0" fmla="*/ 0 h 2500884"/>
              <a:gd name="connsiteX1" fmla="*/ 4570758 w 4570758"/>
              <a:gd name="connsiteY1" fmla="*/ 0 h 2500884"/>
              <a:gd name="connsiteX2" fmla="*/ 3411951 w 4570758"/>
              <a:gd name="connsiteY2" fmla="*/ 2500884 h 2500884"/>
              <a:gd name="connsiteX3" fmla="*/ 3405728 w 4570758"/>
              <a:gd name="connsiteY3" fmla="*/ 2500884 h 2500884"/>
              <a:gd name="connsiteX4" fmla="*/ 2215937 w 4570758"/>
              <a:gd name="connsiteY4" fmla="*/ 2500884 h 2500884"/>
              <a:gd name="connsiteX5" fmla="*/ 565892 w 4570758"/>
              <a:gd name="connsiteY5" fmla="*/ 2500884 h 2500884"/>
              <a:gd name="connsiteX6" fmla="*/ 0 w 4570758"/>
              <a:gd name="connsiteY6" fmla="*/ 2500884 h 2500884"/>
              <a:gd name="connsiteX7" fmla="*/ 0 w 4570758"/>
              <a:gd name="connsiteY7" fmla="*/ 2500883 h 2500884"/>
              <a:gd name="connsiteX8" fmla="*/ 552186 w 4570758"/>
              <a:gd name="connsiteY8" fmla="*/ 2500883 h 2500884"/>
              <a:gd name="connsiteX9" fmla="*/ 558423 w 4570758"/>
              <a:gd name="connsiteY9" fmla="*/ 2500883 h 2500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70758" h="2500884">
                <a:moveTo>
                  <a:pt x="1717230" y="0"/>
                </a:moveTo>
                <a:lnTo>
                  <a:pt x="4570758" y="0"/>
                </a:lnTo>
                <a:lnTo>
                  <a:pt x="3411951" y="2500884"/>
                </a:lnTo>
                <a:lnTo>
                  <a:pt x="3405728" y="2500884"/>
                </a:lnTo>
                <a:lnTo>
                  <a:pt x="2215937" y="2500884"/>
                </a:lnTo>
                <a:lnTo>
                  <a:pt x="565892" y="2500884"/>
                </a:lnTo>
                <a:lnTo>
                  <a:pt x="0" y="2500884"/>
                </a:lnTo>
                <a:lnTo>
                  <a:pt x="0" y="2500883"/>
                </a:lnTo>
                <a:lnTo>
                  <a:pt x="552186" y="2500883"/>
                </a:lnTo>
                <a:lnTo>
                  <a:pt x="558423" y="250088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37783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632A403-07BE-4382-A529-98C77D7304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807" y="116072"/>
            <a:ext cx="12154193" cy="674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942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BB2624-6C1E-4810-907C-27A9CE3FE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7165"/>
            <a:ext cx="10515600" cy="5169798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s-MX" dirty="0"/>
              <a:t>CAMBIOS EN LA POLITICA FORESTAL</a:t>
            </a:r>
          </a:p>
          <a:p>
            <a:pPr>
              <a:lnSpc>
                <a:spcPct val="200000"/>
              </a:lnSpc>
            </a:pPr>
            <a:r>
              <a:rPr lang="es-MX" dirty="0"/>
              <a:t>LEGISLACION AMBIENTAL</a:t>
            </a:r>
          </a:p>
          <a:p>
            <a:pPr>
              <a:lnSpc>
                <a:spcPct val="200000"/>
              </a:lnSpc>
            </a:pPr>
            <a:r>
              <a:rPr lang="es-MX" dirty="0"/>
              <a:t>MEJORES PRACTICAS</a:t>
            </a:r>
          </a:p>
          <a:p>
            <a:pPr>
              <a:lnSpc>
                <a:spcPct val="200000"/>
              </a:lnSpc>
            </a:pPr>
            <a:r>
              <a:rPr lang="es-MX" dirty="0"/>
              <a:t>PARTICIPACION DE LA SOCIEDAD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797080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9B35722-5B42-4BFF-B00A-22189546C673}"/>
              </a:ext>
            </a:extLst>
          </p:cNvPr>
          <p:cNvSpPr txBox="1"/>
          <p:nvPr/>
        </p:nvSpPr>
        <p:spPr>
          <a:xfrm>
            <a:off x="7856388" y="975365"/>
            <a:ext cx="3847882" cy="1691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ESFUERZOS INTERNACIONALES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E3ACD4E-C39C-43F2-B39D-9115EFB3B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69" y="264243"/>
            <a:ext cx="3155622" cy="315562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DFE6078-CA9A-4F9E-8E62-82881B920F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69" t="26609" r="43461" b="9911"/>
          <a:stretch/>
        </p:blipFill>
        <p:spPr>
          <a:xfrm>
            <a:off x="3110380" y="3038478"/>
            <a:ext cx="4170968" cy="3819522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01020B-890C-49DA-8738-EE4E1DB78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6389" y="3038478"/>
            <a:ext cx="3795142" cy="284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r>
              <a:rPr lang="en-US" sz="1800" b="1" i="1" u="sng">
                <a:solidFill>
                  <a:srgbClr val="FFFFFF"/>
                </a:solidFill>
              </a:rPr>
              <a:t>REDD++ </a:t>
            </a:r>
            <a:r>
              <a:rPr lang="en-US" sz="1800" b="1">
                <a:solidFill>
                  <a:srgbClr val="FFFFFF"/>
                </a:solidFill>
              </a:rPr>
              <a:t>(</a:t>
            </a:r>
            <a:r>
              <a:rPr lang="en-US" sz="1800">
                <a:solidFill>
                  <a:srgbClr val="FFFFFF"/>
                </a:solidFill>
              </a:rPr>
              <a:t>Reducción de las emisiones derivadas de la deforestación y la degradación de los bosques)</a:t>
            </a:r>
          </a:p>
          <a:p>
            <a:pPr marL="0"/>
            <a:r>
              <a:rPr lang="en-US" sz="1800" b="1" i="1" u="sng">
                <a:solidFill>
                  <a:srgbClr val="FFFFFF"/>
                </a:solidFill>
              </a:rPr>
              <a:t>Agenda 2030 para el desarollo sostenible </a:t>
            </a:r>
            <a:r>
              <a:rPr lang="en-US" sz="1800" b="1">
                <a:solidFill>
                  <a:srgbClr val="FFFFFF"/>
                </a:solidFill>
              </a:rPr>
              <a:t>(ODS</a:t>
            </a:r>
            <a:r>
              <a:rPr lang="en-US" sz="1800">
                <a:solidFill>
                  <a:srgbClr val="FFFFFF"/>
                </a:solidFill>
              </a:rPr>
              <a:t>) (interrelacion entre los bosques y muchos objetivos mas de la agenda)</a:t>
            </a:r>
          </a:p>
          <a:p>
            <a:pPr marL="0"/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329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07EC3C9-6BD0-48A1-9EF9-BEBEEB12B8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45" b="18897"/>
          <a:stretch/>
        </p:blipFill>
        <p:spPr>
          <a:xfrm>
            <a:off x="1528290" y="1809135"/>
            <a:ext cx="9447546" cy="468507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4D2E852-399E-4836-BAF8-84FF4353D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678" y="-42492"/>
            <a:ext cx="4062643" cy="1043409"/>
          </a:xfrm>
        </p:spPr>
        <p:txBody>
          <a:bodyPr>
            <a:normAutofit/>
          </a:bodyPr>
          <a:lstStyle/>
          <a:p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MANEJO FORESTAL 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D573BD-C151-4B09-9978-5EE338FCB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980" y="1000917"/>
            <a:ext cx="10658167" cy="906541"/>
          </a:xfrm>
        </p:spPr>
        <p:txBody>
          <a:bodyPr anchor="t"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s-ES" sz="1600" dirty="0"/>
              <a:t>El manejo forestal comprende las decisiones y actividades encaminadas al aprovechamiento de los recursos forestales de manera ordenada, procurando satisfacer las necesidades de la sociedad actual (Aguirre, 2015).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27947704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91E52C-B022-4C0A-86D1-2DD4EFF3A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es-MX" dirty="0"/>
              <a:t>NUEVO ENFOQUE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FE6DF6-29D2-4E01-817D-EFCF45AB6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692" y="2279017"/>
            <a:ext cx="6398449" cy="4431271"/>
          </a:xfrm>
        </p:spPr>
        <p:txBody>
          <a:bodyPr anchor="t">
            <a:normAutofit/>
          </a:bodyPr>
          <a:lstStyle/>
          <a:p>
            <a:r>
              <a:rPr lang="es-MX" sz="2400" dirty="0"/>
              <a:t>Único bien aprovechable la madera</a:t>
            </a:r>
          </a:p>
          <a:p>
            <a:r>
              <a:rPr lang="es-MX" sz="2400" dirty="0"/>
              <a:t>Enfoque ecosistémico</a:t>
            </a:r>
          </a:p>
          <a:p>
            <a:r>
              <a:rPr lang="es-MX" sz="2400" dirty="0"/>
              <a:t>Enfoque paisajista, integral y participativo</a:t>
            </a:r>
          </a:p>
          <a:p>
            <a:r>
              <a:rPr lang="es-MX" sz="2400" dirty="0"/>
              <a:t>Productos, bienes y servicios que ofrece</a:t>
            </a:r>
          </a:p>
          <a:p>
            <a:r>
              <a:rPr lang="es-MX" sz="2400" dirty="0"/>
              <a:t>Calidad de vida</a:t>
            </a:r>
          </a:p>
          <a:p>
            <a:endParaRPr lang="es-MX" sz="1800" dirty="0"/>
          </a:p>
          <a:p>
            <a:pPr marL="0" indent="0">
              <a:buNone/>
            </a:pPr>
            <a:r>
              <a:rPr lang="es-MX" sz="1800" b="1" i="1" u="sng" dirty="0"/>
              <a:t>MANEJO FORESTAL SUSTENTABLE.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465701C-D03A-47EF-976C-0F497306DC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8" r="2097" b="-2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845895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D92B57-323D-4E51-A0DE-3204E6A35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5127031" cy="1676603"/>
          </a:xfrm>
        </p:spPr>
        <p:txBody>
          <a:bodyPr>
            <a:normAutofit/>
          </a:bodyPr>
          <a:lstStyle/>
          <a:p>
            <a:r>
              <a:rPr lang="es-MX"/>
              <a:t>MANEJO FORESTAL SUSTENTABLE (MFS)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361944-CC08-4993-BD60-B15612062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512702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dirty="0"/>
              <a:t>EL MFS se concibe como un sistema de toma de decisiones MULTIOBJETIVO,  que atiende los factores ecológicos, económicos y sociales (Aguirre, 2015).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7CB9A87-9F17-4B8E-A050-1CA902AD13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33" r="4632" b="-2"/>
          <a:stretch/>
        </p:blipFill>
        <p:spPr>
          <a:xfrm>
            <a:off x="5775959" y="318740"/>
            <a:ext cx="5776378" cy="589918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99996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644867-C253-49EE-825A-F7917B95B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es-MX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EVOLUCION DEL MANEJO FORESTAL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13BA17-7F6C-48E3-9D81-9C4D42F2D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027" y="2575042"/>
            <a:ext cx="5936973" cy="3462228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s-ES" sz="2400" dirty="0"/>
              <a:t>…se enfocó hacia el progreso realizado en dirección del manejo sostenible de los bosques, que equilibra los objetivos ambientales, socioculturales y económicos del manejo, de acuerdo a los Principios forestales acordados en la Conferencia de las Naciones Unidas para el Medio Ambiente y Desarrollo (CNUMAD, 1992).</a:t>
            </a:r>
            <a:endParaRPr lang="es-MX" sz="24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3807D30-8D82-4ED3-8394-B62B60AD5C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15" r="11750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806080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534656" y="323088"/>
            <a:ext cx="4334510" cy="6212205"/>
          </a:xfrm>
          <a:prstGeom prst="rect">
            <a:avLst/>
          </a:prstGeom>
          <a:solidFill>
            <a:srgbClr val="404040"/>
          </a:solidFill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427990" marR="0" lvl="0" indent="-22860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427990" algn="l"/>
              </a:tabLst>
              <a:defRPr/>
            </a:pP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Necesidad de</a:t>
            </a:r>
            <a:r>
              <a:rPr kumimoji="0" sz="2400" b="0" i="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diseñar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427990" marR="0" lvl="0" indent="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políticas</a:t>
            </a:r>
            <a:r>
              <a:rPr kumimoji="0" sz="2400" b="0" i="0" u="none" strike="noStrike" kern="120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integrales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427990" marR="0" lvl="0" indent="-228600" algn="l" defTabSz="914400" rtl="0" eaLnBrk="1" fontAlgn="auto" latinLnBrk="0" hangingPunct="1">
              <a:lnSpc>
                <a:spcPts val="2735"/>
              </a:lnSpc>
              <a:spcBef>
                <a:spcPts val="31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427990" algn="l"/>
              </a:tabLst>
              <a:defRPr/>
            </a:pPr>
            <a:r>
              <a:rPr kumimoji="0" sz="24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Problemáticas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ambientales</a:t>
            </a:r>
            <a:r>
              <a:rPr kumimoji="0" sz="2400" b="0" i="0" u="none" strike="noStrike" kern="1200" cap="none" spc="-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y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427990" marR="0" lvl="0" indent="0" algn="l" defTabSz="914400" rtl="0" eaLnBrk="1" fontAlgn="auto" latinLnBrk="0" hangingPunct="1">
              <a:lnSpc>
                <a:spcPts val="2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sociales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427990" marR="627380" lvl="0" indent="-228600" algn="l" defTabSz="914400" rtl="0" eaLnBrk="1" fontAlgn="auto" latinLnBrk="0" hangingPunct="1">
              <a:lnSpc>
                <a:spcPts val="259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427990" algn="l"/>
              </a:tabLst>
              <a:defRPr/>
            </a:pPr>
            <a:r>
              <a:rPr kumimoji="0" sz="24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Resultados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políticas</a:t>
            </a:r>
            <a:r>
              <a:rPr kumimoji="0" sz="2400" b="0" i="0" u="none" strike="noStrike" kern="1200" cap="none" spc="-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del  </a:t>
            </a:r>
            <a:r>
              <a:rPr kumimoji="0" sz="24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sector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forestal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427990" marR="0" lvl="0" indent="-228600" algn="l" defTabSz="914400" rtl="0" eaLnBrk="1" fontAlgn="auto" latinLnBrk="0" hangingPunct="1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427990" algn="l"/>
              </a:tabLst>
              <a:defRPr/>
            </a:pPr>
            <a:r>
              <a:rPr kumimoji="0" sz="2400" b="0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</a:t>
            </a:r>
            <a:r>
              <a:rPr kumimoji="0" sz="24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benéficas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427990" marR="753110" lvl="0" indent="-2286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427990" algn="l"/>
              </a:tabLst>
              <a:defRPr/>
            </a:pPr>
            <a:r>
              <a:rPr kumimoji="0" sz="24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Transformado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y 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evolucionado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 </a:t>
            </a:r>
            <a:r>
              <a:rPr kumimoji="0" sz="24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través</a:t>
            </a:r>
            <a:r>
              <a:rPr kumimoji="0" sz="2400" b="0" i="0" u="none" strike="noStrike" kern="1200" cap="none" spc="-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del  tiempo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4C6802D-D3CE-411B-9393-83F4AABD2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834" y="152400"/>
            <a:ext cx="6916166" cy="436334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98444" y="784417"/>
            <a:ext cx="3518530" cy="4196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47184" y="696848"/>
            <a:ext cx="35490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u="heavy" spc="-20" dirty="0">
                <a:uFill>
                  <a:solidFill>
                    <a:srgbClr val="000000"/>
                  </a:solidFill>
                </a:uFill>
              </a:rPr>
              <a:t>POLÍTICA</a:t>
            </a:r>
            <a:r>
              <a:rPr sz="3600" u="heavy" spc="-17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600" u="heavy" spc="-75" dirty="0">
                <a:uFill>
                  <a:solidFill>
                    <a:srgbClr val="000000"/>
                  </a:solidFill>
                </a:uFill>
              </a:rPr>
              <a:t>FORESTAL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4148328" y="1213148"/>
            <a:ext cx="3573018" cy="769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86511" y="228600"/>
            <a:ext cx="3550920" cy="26609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86511" y="5023103"/>
            <a:ext cx="3550920" cy="18227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125968" y="4864606"/>
            <a:ext cx="3813048" cy="19019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125968" y="3072383"/>
            <a:ext cx="3813048" cy="16855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125968" y="274320"/>
            <a:ext cx="3678935" cy="24505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33391" y="3646678"/>
            <a:ext cx="240665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0" lvl="0" indent="-28702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/>
              <a:buChar char=""/>
              <a:tabLst>
                <a:tab pos="299720" algn="l"/>
              </a:tabLst>
              <a:defRPr/>
            </a:pPr>
            <a:r>
              <a:rPr kumimoji="0" sz="18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DISTINTOS</a:t>
            </a:r>
            <a:r>
              <a:rPr kumimoji="0" sz="1800" b="1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ENFOQUES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 typeface="Wingdings"/>
              <a:buChar char=""/>
              <a:tabLst/>
              <a:defRPr/>
            </a:pPr>
            <a:endParaRPr kumimoji="0" sz="18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299085" marR="0" lvl="0" indent="-2870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"/>
              <a:tabLst>
                <a:tab pos="299720" algn="l"/>
              </a:tabLst>
              <a:defRPr/>
            </a:pPr>
            <a:r>
              <a:rPr kumimoji="0" sz="1800" b="1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DISTINTAS METAS</a:t>
            </a:r>
            <a:r>
              <a:rPr kumimoji="0" sz="1800" b="1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Y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29908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OBJETIVOS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087111" y="1703832"/>
            <a:ext cx="1490471" cy="14904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35604" y="947883"/>
            <a:ext cx="6755136" cy="724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1183" y="176784"/>
            <a:ext cx="7559802" cy="12321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69208" y="780287"/>
            <a:ext cx="2484882" cy="12321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26591" y="311657"/>
            <a:ext cx="6745605" cy="1298575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2491105" marR="5080" indent="-2479040">
              <a:lnSpc>
                <a:spcPts val="4750"/>
              </a:lnSpc>
              <a:spcBef>
                <a:spcPts val="690"/>
              </a:spcBef>
            </a:pPr>
            <a:r>
              <a:rPr sz="4400" u="heavy" spc="-55" dirty="0">
                <a:uFill>
                  <a:solidFill>
                    <a:srgbClr val="000000"/>
                  </a:solidFill>
                </a:uFill>
              </a:rPr>
              <a:t>RETOS </a:t>
            </a:r>
            <a:r>
              <a:rPr sz="4400" u="heavy" spc="-15" dirty="0">
                <a:uFill>
                  <a:solidFill>
                    <a:srgbClr val="000000"/>
                  </a:solidFill>
                </a:uFill>
              </a:rPr>
              <a:t>DEL </a:t>
            </a:r>
            <a:r>
              <a:rPr sz="4400" u="heavy" spc="-30" dirty="0">
                <a:uFill>
                  <a:solidFill>
                    <a:srgbClr val="000000"/>
                  </a:solidFill>
                </a:uFill>
              </a:rPr>
              <a:t>MANEJO</a:t>
            </a:r>
            <a:r>
              <a:rPr sz="4400" u="heavy" spc="-33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4400" u="heavy" spc="-90" dirty="0">
                <a:uFill>
                  <a:solidFill>
                    <a:srgbClr val="000000"/>
                  </a:solidFill>
                </a:uFill>
              </a:rPr>
              <a:t>FORESTAL </a:t>
            </a:r>
            <a:r>
              <a:rPr sz="4400" spc="-90" dirty="0"/>
              <a:t> </a:t>
            </a:r>
            <a:r>
              <a:rPr sz="4400" u="heavy" spc="-45" dirty="0">
                <a:uFill>
                  <a:solidFill>
                    <a:srgbClr val="000000"/>
                  </a:solidFill>
                </a:uFill>
              </a:rPr>
              <a:t>ACTUAL</a:t>
            </a:r>
            <a:endParaRPr sz="4400"/>
          </a:p>
        </p:txBody>
      </p:sp>
      <p:sp>
        <p:nvSpPr>
          <p:cNvPr id="6" name="object 6"/>
          <p:cNvSpPr/>
          <p:nvPr/>
        </p:nvSpPr>
        <p:spPr>
          <a:xfrm>
            <a:off x="3904488" y="1542327"/>
            <a:ext cx="1814322" cy="8606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38327" y="1606296"/>
            <a:ext cx="7467600" cy="49804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031480" y="4785359"/>
            <a:ext cx="3874008" cy="20726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753856" y="259079"/>
            <a:ext cx="3026663" cy="20147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96200" y="2593924"/>
            <a:ext cx="4410963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0" lvl="0" indent="-28702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/>
              <a:buChar char=""/>
              <a:tabLst>
                <a:tab pos="299720" algn="l"/>
              </a:tabLst>
              <a:defRPr/>
            </a:pP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HEGEMONÍA EN</a:t>
            </a:r>
            <a:r>
              <a:rPr kumimoji="0" sz="24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LOS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99085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OBJETIVOS</a:t>
            </a:r>
            <a:r>
              <a:rPr kumimoji="0" sz="24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PLANTEADOS</a:t>
            </a:r>
            <a:r>
              <a:rPr kumimoji="0" lang="es-MX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ENTRE </a:t>
            </a:r>
            <a:r>
              <a:rPr kumimoji="0" sz="24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LOS</a:t>
            </a:r>
            <a:r>
              <a:rPr kumimoji="0" sz="24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ACTORES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9908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INVOLUCRADOS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99085" marR="0" lvl="0" indent="-2870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"/>
              <a:tabLst>
                <a:tab pos="299720" algn="l"/>
              </a:tabLst>
              <a:defRPr/>
            </a:pPr>
            <a:r>
              <a:rPr kumimoji="0" sz="24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OPERATIVIDAD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LAS</a:t>
            </a:r>
            <a:r>
              <a:rPr kumimoji="0" sz="24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METAS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99085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PLANTEADAS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857</Words>
  <Application>Microsoft Office PowerPoint</Application>
  <PresentationFormat>Widescreen</PresentationFormat>
  <Paragraphs>119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Aptos</vt:lpstr>
      <vt:lpstr>Aptos Display</vt:lpstr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Intervención del Edo en el tema ambiental </vt:lpstr>
      <vt:lpstr>Construcción de la política ambiental mexicana </vt:lpstr>
      <vt:lpstr>Aspectos básicos de la nueva política ambiental </vt:lpstr>
      <vt:lpstr>PowerPoint Presentation</vt:lpstr>
      <vt:lpstr>Crisis ambiental (mercado ambiental) </vt:lpstr>
      <vt:lpstr>¿CRISIS SOCIOAMBIENTAL?</vt:lpstr>
      <vt:lpstr>Diferentes causas</vt:lpstr>
      <vt:lpstr>Caso de México</vt:lpstr>
      <vt:lpstr>PowerPoint Presentation</vt:lpstr>
      <vt:lpstr>Manejo forestal</vt:lpstr>
      <vt:lpstr>PROPIEDAD SOCIAL FORESTAL EN MÉXICO</vt:lpstr>
      <vt:lpstr>Manejo forestal comunitario </vt:lpstr>
      <vt:lpstr>PowerPoint Presentation</vt:lpstr>
      <vt:lpstr>PowerPoint Presentation</vt:lpstr>
      <vt:lpstr>PowerPoint Presentation</vt:lpstr>
      <vt:lpstr>MANEJO FORESTAL  </vt:lpstr>
      <vt:lpstr>NUEVO ENFOQUE </vt:lpstr>
      <vt:lpstr>MANEJO FORESTAL SUSTENTABLE (MFS)</vt:lpstr>
      <vt:lpstr>EVOLUCION DEL MANEJO FORESTAL </vt:lpstr>
      <vt:lpstr>PowerPoint Presentation</vt:lpstr>
      <vt:lpstr>POLÍTICA FORESTAL</vt:lpstr>
      <vt:lpstr>RETOS DEL MANEJO FORESTAL  ACTUAL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aide heredia telles</dc:creator>
  <cp:lastModifiedBy>aide heredia telles</cp:lastModifiedBy>
  <cp:revision>1</cp:revision>
  <dcterms:created xsi:type="dcterms:W3CDTF">2024-10-11T18:52:21Z</dcterms:created>
  <dcterms:modified xsi:type="dcterms:W3CDTF">2024-10-11T19:07:44Z</dcterms:modified>
</cp:coreProperties>
</file>